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430" r:id="rId3"/>
    <p:sldId id="441" r:id="rId4"/>
    <p:sldId id="257" r:id="rId5"/>
    <p:sldId id="262" r:id="rId6"/>
    <p:sldId id="437" r:id="rId7"/>
    <p:sldId id="278" r:id="rId8"/>
    <p:sldId id="286" r:id="rId9"/>
    <p:sldId id="287" r:id="rId10"/>
    <p:sldId id="288" r:id="rId11"/>
    <p:sldId id="290" r:id="rId12"/>
    <p:sldId id="291" r:id="rId13"/>
    <p:sldId id="424" r:id="rId14"/>
    <p:sldId id="293" r:id="rId15"/>
    <p:sldId id="425" r:id="rId16"/>
    <p:sldId id="294" r:id="rId17"/>
    <p:sldId id="426" r:id="rId18"/>
    <p:sldId id="295" r:id="rId19"/>
    <p:sldId id="296" r:id="rId20"/>
    <p:sldId id="297" r:id="rId21"/>
    <p:sldId id="298" r:id="rId22"/>
    <p:sldId id="304" r:id="rId23"/>
    <p:sldId id="308" r:id="rId24"/>
    <p:sldId id="432" r:id="rId25"/>
    <p:sldId id="310" r:id="rId26"/>
    <p:sldId id="311" r:id="rId27"/>
    <p:sldId id="312" r:id="rId28"/>
    <p:sldId id="319" r:id="rId29"/>
    <p:sldId id="322" r:id="rId30"/>
    <p:sldId id="427" r:id="rId31"/>
    <p:sldId id="326" r:id="rId32"/>
    <p:sldId id="327" r:id="rId33"/>
    <p:sldId id="328" r:id="rId34"/>
    <p:sldId id="428" r:id="rId35"/>
    <p:sldId id="339" r:id="rId36"/>
    <p:sldId id="341" r:id="rId37"/>
    <p:sldId id="342" r:id="rId38"/>
    <p:sldId id="343" r:id="rId39"/>
    <p:sldId id="434" r:id="rId40"/>
    <p:sldId id="429" r:id="rId41"/>
    <p:sldId id="349" r:id="rId42"/>
    <p:sldId id="350" r:id="rId43"/>
    <p:sldId id="422" r:id="rId44"/>
    <p:sldId id="352" r:id="rId45"/>
    <p:sldId id="435" r:id="rId46"/>
    <p:sldId id="355" r:id="rId47"/>
    <p:sldId id="356" r:id="rId48"/>
    <p:sldId id="358" r:id="rId49"/>
    <p:sldId id="359" r:id="rId50"/>
    <p:sldId id="364" r:id="rId51"/>
    <p:sldId id="365" r:id="rId52"/>
    <p:sldId id="366" r:id="rId53"/>
    <p:sldId id="439" r:id="rId54"/>
    <p:sldId id="374" r:id="rId55"/>
    <p:sldId id="423" r:id="rId56"/>
    <p:sldId id="377" r:id="rId57"/>
    <p:sldId id="378" r:id="rId58"/>
    <p:sldId id="433" r:id="rId59"/>
    <p:sldId id="397" r:id="rId60"/>
    <p:sldId id="400" r:id="rId61"/>
    <p:sldId id="402" r:id="rId62"/>
    <p:sldId id="440" r:id="rId63"/>
    <p:sldId id="403" r:id="rId64"/>
    <p:sldId id="404" r:id="rId65"/>
    <p:sldId id="405" r:id="rId66"/>
    <p:sldId id="412" r:id="rId67"/>
    <p:sldId id="413" r:id="rId68"/>
    <p:sldId id="417" r:id="rId69"/>
    <p:sldId id="420" r:id="rId70"/>
    <p:sldId id="436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1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1FF51-8085-4344-B971-78B8B6D3197B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F0387-04DE-430F-A66D-44569F1A1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38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肿瘤组织里面未必都是肿瘤细胞！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F0387-04DE-430F-A66D-44569F1A1D9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708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EC405-EAAC-4ABB-A151-33133226B591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337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AFF2E2-E4B0-467D-9565-7FF21DA1542A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4682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6FDE67-A320-4252-8872-2F56F8025FF6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240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以前我们从细胞角度看肿瘤，现在从组织角度看肿瘤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F0387-04DE-430F-A66D-44569F1A1D9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59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53E5AA-72E0-4912-8F54-58EAA676B740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7864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619DCE-6C25-4B6D-8DE5-6A30CB20AA71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10381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ACDACC-0F97-4714-A5B8-BCD6E8D74BD6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5459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1E58DB-2B11-4BB5-97E0-B64066D8159D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89025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EC0341-652F-4C9A-BE04-15E543409916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11074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F2EC5C-0378-4CE9-A842-7F3034B1EFF4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4567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A90C62-50D3-495E-BA01-3FD8A7231B18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Tumor purity</a:t>
            </a:r>
            <a:r>
              <a:rPr lang="zh-CN" altLang="en-US" dirty="0" smtClean="0"/>
              <a:t>概念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52278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3179E6-1951-4BDA-A2DD-1ABF1780B510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72515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737F5E-FEB1-46DA-8576-C4B99EDEBFD9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49369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BE9C70-81E2-40CA-BF31-C0E4911D68BF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88302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6756AD-B390-4321-B9FD-5FC46F93A15B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0894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569BFB-21E6-47FB-91ED-68020358717E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Wound</a:t>
            </a:r>
            <a:r>
              <a:rPr lang="en-US" altLang="zh-CN" baseline="0" dirty="0" smtClean="0"/>
              <a:t> healing </a:t>
            </a:r>
            <a:r>
              <a:rPr lang="zh-CN" altLang="en-US" baseline="0" dirty="0" smtClean="0"/>
              <a:t>和 </a:t>
            </a:r>
            <a:r>
              <a:rPr lang="en-US" altLang="zh-CN" baseline="0" dirty="0" err="1" smtClean="0"/>
              <a:t>tumorigenesis</a:t>
            </a:r>
            <a:r>
              <a:rPr lang="zh-CN" altLang="en-US" baseline="0" dirty="0" smtClean="0"/>
              <a:t>类似的一个原因。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34839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1ADC25-3B62-40DD-8523-730E630EA153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59839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FFCF82-E681-4173-9F46-1116A295A78A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27560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77632-645A-4462-9121-7532551378C9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85406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Macrophage</a:t>
            </a:r>
            <a:r>
              <a:rPr lang="zh-CN" altLang="en-US" dirty="0" smtClean="0">
                <a:solidFill>
                  <a:srgbClr val="000000"/>
                </a:solidFill>
                <a:latin typeface="UtopiaStd-Regular"/>
              </a:rPr>
              <a:t>对肿瘤个影响具有两面性，部分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macrophage</a:t>
            </a:r>
            <a:r>
              <a:rPr lang="zh-CN" altLang="en-US" dirty="0" smtClean="0">
                <a:solidFill>
                  <a:srgbClr val="000000"/>
                </a:solidFill>
                <a:latin typeface="UtopiaStd-Regular"/>
              </a:rPr>
              <a:t>抑制肿瘤，部分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macrophage</a:t>
            </a:r>
            <a:r>
              <a:rPr lang="zh-CN" altLang="en-US" dirty="0" smtClean="0">
                <a:solidFill>
                  <a:srgbClr val="000000"/>
                </a:solidFill>
                <a:latin typeface="UtopiaStd-Regular"/>
              </a:rPr>
              <a:t>促进肿瘤。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F0387-04DE-430F-A66D-44569F1A1D9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2501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ECEC10-74B8-48AC-95F3-8D79C8755B53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0384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DF09A-4EE9-4AA4-B371-98128D80CE49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90207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71F1F8-4F24-4E7C-895E-A5F8D0B5A564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04393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BC7663-9297-4921-8E38-11F76F04D3B2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0065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27EE47-C195-4610-8201-588ADDB9735B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36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仅供参考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041709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AB8D5-2873-46F1-83BE-D94F52528511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63132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B83AF8-D688-4593-8544-DDB36BDF7E70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954269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BCF274-97EC-497D-9EB8-ED0C3AF5107C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5778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AD676E-D29E-4EBC-89F4-A8DDCCFFC770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69851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7CE47-6EA6-49E8-8555-887E437B98A3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04225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02DC51-3966-478C-A8CF-7299E750AD16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644535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E1AFF8-E578-499C-A71A-BA195517F75D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2440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One question: </a:t>
            </a:r>
            <a:r>
              <a:rPr lang="zh-CN" altLang="en-US" dirty="0" smtClean="0"/>
              <a:t>基质细胞中有没有</a:t>
            </a:r>
            <a:r>
              <a:rPr lang="en-US" altLang="zh-CN" dirty="0" smtClean="0"/>
              <a:t>oncogene</a:t>
            </a:r>
            <a:r>
              <a:rPr lang="zh-CN" altLang="en-US" dirty="0" smtClean="0"/>
              <a:t>激活，</a:t>
            </a:r>
            <a:r>
              <a:rPr lang="en-US" altLang="zh-CN" dirty="0" smtClean="0"/>
              <a:t>tumor suppressor</a:t>
            </a:r>
            <a:r>
              <a:rPr lang="zh-CN" altLang="en-US" dirty="0" smtClean="0"/>
              <a:t>灭活过程？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F0387-04DE-430F-A66D-44569F1A1D9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752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0AFFB2-DF6C-4BC2-A10C-ADC114CA3431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824431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412599-8ED8-412E-93D2-A26CE751A2F8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38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这解释了为什么肿瘤中的血管</a:t>
            </a:r>
            <a:r>
              <a:rPr lang="en-US" altLang="zh-CN" dirty="0" smtClean="0"/>
              <a:t>is</a:t>
            </a:r>
            <a:r>
              <a:rPr lang="en-US" altLang="zh-CN" baseline="0" dirty="0" smtClean="0"/>
              <a:t> leaky,</a:t>
            </a:r>
            <a:r>
              <a:rPr lang="zh-CN" altLang="en-US" baseline="0" dirty="0" smtClean="0"/>
              <a:t> 这个特征可用于临床特异杀死肿瘤组织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73440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D2E780-57C4-449A-A58E-3E116EE9AA9E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肉眼可见</a:t>
            </a:r>
            <a:r>
              <a:rPr lang="en-US" altLang="zh-CN" dirty="0" smtClean="0"/>
              <a:t>tumor</a:t>
            </a:r>
            <a:r>
              <a:rPr lang="zh-CN" altLang="en-US" dirty="0" smtClean="0"/>
              <a:t>血管系统与正常的完全不一样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303365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61197F-D275-4F7D-8990-1D5B44EBC8B0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50293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C3C608-FEF2-4326-B9B7-BA82BE37BBD1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仅供参考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057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9B0DC7-3F76-436F-A56D-3C0310E9E701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82430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F2D90-B0D1-4E5A-BE29-9D483B653FDB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186977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6BEAFE-D4FD-4F4A-843E-3F47CD6354F1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73865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3CF39A-492C-418B-9E4A-1DA78796319D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36742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1EFA50-9022-4FA7-8C70-E2033F06C7D3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941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B5946B-BAFA-41C1-AF47-405A8D98B589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首次试验证明</a:t>
            </a:r>
            <a:r>
              <a:rPr lang="en-US" altLang="zh-CN" dirty="0" smtClean="0"/>
              <a:t>stromal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在肿瘤中的重要作用</a:t>
            </a:r>
            <a:r>
              <a:rPr lang="en-US" altLang="zh-CN" dirty="0" smtClean="0"/>
              <a:t>, </a:t>
            </a:r>
            <a:r>
              <a:rPr lang="en-US" altLang="zh-CN" err="1" smtClean="0"/>
              <a:t>Exp</a:t>
            </a:r>
            <a:r>
              <a:rPr lang="en-US" altLang="zh-CN" smtClean="0"/>
              <a:t> performed in 1961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326191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288AA9-CDA1-4C7C-83F8-BCE158B2C9F5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725182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7D8643-ECC8-49D8-84E9-D5CE837C3E60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861092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7B2F4C-0073-4496-83A3-0E25635878EA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392184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185C4-09BC-4BD1-93A5-47DE59273720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58618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D12C7B-39A9-4FBD-B47B-56A3FF225B9F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仅供参考，</a:t>
            </a:r>
            <a:r>
              <a:rPr lang="en-US" altLang="zh-CN" dirty="0" smtClean="0"/>
              <a:t>stromal</a:t>
            </a:r>
            <a:r>
              <a:rPr lang="en-US" altLang="zh-CN" baseline="0" dirty="0" smtClean="0"/>
              <a:t> cell </a:t>
            </a:r>
            <a:r>
              <a:rPr lang="zh-CN" altLang="en-US" baseline="0" dirty="0" smtClean="0"/>
              <a:t>调控肿瘤细胞的又一个证据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635296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7CDA9C-00DD-44C7-B077-A31333820BDC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29080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692F88-D996-4EF8-B1D1-C1DE2F80C042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stromal cell</a:t>
            </a:r>
            <a:r>
              <a:rPr lang="zh-CN" altLang="en-US" dirty="0" smtClean="0"/>
              <a:t>也可以是癌症治</a:t>
            </a:r>
            <a:r>
              <a:rPr lang="zh-CN" altLang="en-US" smtClean="0"/>
              <a:t>疗的靶</a:t>
            </a:r>
            <a:r>
              <a:rPr lang="zh-CN" altLang="en-US" dirty="0" smtClean="0"/>
              <a:t>点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02559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AEA6D2-75F7-460B-919C-A495006FB97C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38392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29DAD6-BDC3-4E44-939B-721B230AA79B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53300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B81B74-4955-4F61-95B3-6487A9CA6AFF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85576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3A4849-3811-409C-8EC0-5A9B4915A52C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4741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6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78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376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848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1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78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9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29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27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70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D9050-12C0-4D3F-9A76-27833C7246F8}" type="datetimeFigureOut">
              <a:rPr lang="zh-CN" altLang="en-US" smtClean="0"/>
              <a:t>2023/12/14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71ED1-07C2-4B84-9220-E9690D094C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17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0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032" y="668018"/>
            <a:ext cx="116311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Chapter 13</a:t>
            </a:r>
          </a:p>
          <a:p>
            <a:pPr algn="ctr">
              <a:lnSpc>
                <a:spcPct val="150000"/>
              </a:lnSpc>
            </a:pPr>
            <a:r>
              <a:rPr lang="en-US" altLang="zh-CN" sz="3600" dirty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Dialogue </a:t>
            </a:r>
            <a:r>
              <a:rPr lang="en-US" altLang="zh-CN" sz="360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Replaces Monologue</a:t>
            </a:r>
            <a:r>
              <a:rPr lang="en-US" altLang="zh-CN" sz="3600" dirty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 </a:t>
            </a:r>
            <a:r>
              <a:rPr lang="en-US" altLang="zh-CN" sz="360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Heterotypic Interactions </a:t>
            </a:r>
            <a:r>
              <a:rPr lang="en-US" altLang="zh-CN" sz="3600" dirty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and the </a:t>
            </a:r>
            <a:r>
              <a:rPr lang="en-US" altLang="zh-CN" sz="360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Biology of Angiogenesis</a:t>
            </a:r>
            <a:r>
              <a:rPr lang="zh-CN" altLang="en-US" sz="360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（</a:t>
            </a:r>
            <a:r>
              <a:rPr lang="zh-CN" altLang="en-US" sz="3600" dirty="0"/>
              <a:t>血管形成</a:t>
            </a:r>
            <a:r>
              <a:rPr lang="zh-CN" altLang="en-US" sz="360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）</a:t>
            </a:r>
            <a:endParaRPr lang="zh-CN" altLang="en-US" sz="3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5050" y="4329896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Dec 15, 2023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311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figure_13_07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8" y="1919204"/>
            <a:ext cx="4416550" cy="48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75265" y="3165892"/>
            <a:ext cx="60838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C) Most normal tissues are interlaced with networks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capillaries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green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and lymphatic vessels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red orange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).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is apparent here, the diameters of lymphatic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vessels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are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far larger than those of capillaries.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Unlike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capillaries,</a:t>
            </a:r>
            <a:r>
              <a:rPr lang="zh-CN" altLang="en-US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however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, the endothelial cells of lymphatic vessels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are</a:t>
            </a:r>
            <a:r>
              <a:rPr lang="zh-CN" altLang="en-US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not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supported by underlying mural cells—</a:t>
            </a:r>
            <a:r>
              <a:rPr lang="en-US" altLang="zh-CN" dirty="0" err="1">
                <a:solidFill>
                  <a:srgbClr val="FF0000"/>
                </a:solidFill>
                <a:latin typeface="FrutigerLTStd-Light"/>
              </a:rPr>
              <a:t>pericytes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and</a:t>
            </a:r>
            <a:r>
              <a:rPr lang="zh-CN" altLang="en-US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smooth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muscle cells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not shown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03586" y="482846"/>
            <a:ext cx="797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13.7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Microvessels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in normal tissues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52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figure_13_0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4" y="1554479"/>
            <a:ext cx="5324346" cy="450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19216" y="2236902"/>
            <a:ext cx="58399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(A) This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micrograph of a metastasis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originating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from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 primary colon carcinoma reveals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that the metastasis found in the liver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is as complex histologically as the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primary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tumors.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Here, we see that the carcinoma cells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that have formed a metastasis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light</a:t>
            </a:r>
            <a:r>
              <a:rPr lang="zh-CN" altLang="en-US" i="1" dirty="0" smtClean="0">
                <a:solidFill>
                  <a:srgbClr val="000000"/>
                </a:solidFill>
                <a:latin typeface="FrutigerLTStd-LightItalic"/>
              </a:rPr>
              <a:t> 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purple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, right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have constructed the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same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ductal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（</a:t>
            </a:r>
            <a:r>
              <a:rPr lang="zh-CN" altLang="en-US" dirty="0"/>
              <a:t>管的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）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structures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arrows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as are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seen in primary adenocarcinomas of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colon. In addition, the carcinoma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cells have recruited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substantial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（</a:t>
            </a:r>
            <a:r>
              <a:rPr lang="zh-CN" altLang="en-US" dirty="0"/>
              <a:t>大量的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）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middle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), which includes macrophages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dark brown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5928" y="478604"/>
            <a:ext cx="8912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Metastasis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and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dependence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on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stroma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745736" y="6190488"/>
            <a:ext cx="319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Immunohistochemistry staining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2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figure_13_0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8" y="1828800"/>
            <a:ext cx="5377187" cy="457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19119" y="535546"/>
            <a:ext cx="8904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Metastasis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and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dependence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on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stroma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</a:t>
            </a:r>
            <a:endParaRPr lang="zh-CN" alt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033666" y="3098787"/>
            <a:ext cx="5565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B) Most breast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cancer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metastases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to the liver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left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behave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quite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differently from colon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carcinoma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metastases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to this organ, in that the</a:t>
            </a:r>
          </a:p>
          <a:p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mammary carcinoma cells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infiltrate</a:t>
            </a:r>
            <a:r>
              <a:rPr lang="zh-CN" altLang="en-US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into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normal liver tissue (</a:t>
            </a:r>
            <a:r>
              <a:rPr lang="en-US" altLang="zh-CN" i="1" dirty="0">
                <a:solidFill>
                  <a:srgbClr val="FF0000"/>
                </a:solidFill>
                <a:latin typeface="FrutigerLTStd-LightItalic"/>
              </a:rPr>
              <a:t>right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)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and</a:t>
            </a:r>
            <a:r>
              <a:rPr lang="zh-CN" altLang="en-US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displace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resident hepatocytes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thereby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taking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advantage of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existing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including its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vasculature.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25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6728" y="990514"/>
            <a:ext cx="97295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13.2 The cells forming cancer cell lines develop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without heterotypic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interactions and deviate from the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behavior of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cells within human tumors</a:t>
            </a:r>
            <a:endParaRPr lang="zh-CN" alt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526728" y="4155526"/>
            <a:ext cx="8925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Create </a:t>
            </a:r>
            <a:r>
              <a:rPr lang="en-US" altLang="zh-CN" sz="2400" dirty="0"/>
              <a:t>cancer cell </a:t>
            </a:r>
            <a:r>
              <a:rPr lang="en-US" altLang="zh-CN" sz="2400" dirty="0" smtClean="0"/>
              <a:t>lines from tumor biopsies is very difficult, because…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2246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 descr="figure_13_0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36952"/>
            <a:ext cx="9494364" cy="2665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0600" y="1263872"/>
            <a:ext cx="9890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271FF"/>
                </a:solidFill>
                <a:latin typeface="UtopiaStd-Bold"/>
              </a:rPr>
              <a:t>Sidebar 13.1 </a:t>
            </a:r>
            <a:r>
              <a:rPr lang="en-US" altLang="zh-CN" sz="2000" b="1" dirty="0">
                <a:solidFill>
                  <a:srgbClr val="000000"/>
                </a:solidFill>
                <a:latin typeface="UtopiaStd-Bold"/>
              </a:rPr>
              <a:t>The development of anti-cancer therapies </a:t>
            </a:r>
            <a:r>
              <a:rPr lang="en-US" altLang="zh-CN" sz="2000" b="1" dirty="0" smtClean="0">
                <a:solidFill>
                  <a:srgbClr val="000000"/>
                </a:solidFill>
                <a:latin typeface="UtopiaStd-Bold"/>
              </a:rPr>
              <a:t>has been </a:t>
            </a:r>
            <a:r>
              <a:rPr lang="en-US" altLang="zh-CN" sz="2000" b="1" dirty="0">
                <a:solidFill>
                  <a:srgbClr val="FF0000"/>
                </a:solidFill>
                <a:latin typeface="UtopiaStd-Bold"/>
              </a:rPr>
              <a:t>imperfectly</a:t>
            </a:r>
            <a:r>
              <a:rPr lang="en-US" altLang="zh-CN" sz="2000" b="1" dirty="0">
                <a:solidFill>
                  <a:srgbClr val="000000"/>
                </a:solidFill>
                <a:latin typeface="UtopiaStd-Bold"/>
              </a:rPr>
              <a:t> served by the use of existing human </a:t>
            </a:r>
            <a:r>
              <a:rPr lang="en-US" altLang="zh-CN" sz="2000" b="1" dirty="0" smtClean="0">
                <a:solidFill>
                  <a:srgbClr val="000000"/>
                </a:solidFill>
                <a:latin typeface="UtopiaStd-Bold"/>
              </a:rPr>
              <a:t>cancer cell </a:t>
            </a:r>
            <a:r>
              <a:rPr lang="en-US" altLang="zh-CN" sz="2000" b="1" dirty="0">
                <a:solidFill>
                  <a:srgbClr val="000000"/>
                </a:solidFill>
                <a:latin typeface="UtopiaStd-Bold"/>
              </a:rPr>
              <a:t>lines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8938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4636" y="410771"/>
            <a:ext cx="7022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Patient-Derived </a:t>
            </a:r>
            <a:r>
              <a:rPr lang="en-US" altLang="zh-CN" sz="3200" b="1" dirty="0" err="1"/>
              <a:t>Xenograft</a:t>
            </a:r>
            <a:r>
              <a:rPr lang="en-US" altLang="zh-CN" sz="3200" b="1" dirty="0"/>
              <a:t> (PDX) Models</a:t>
            </a:r>
            <a:endParaRPr lang="zh-CN" altLang="en-US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8779844" y="3114686"/>
            <a:ext cx="3217084" cy="2125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52525"/>
                </a:solidFill>
                <a:latin typeface="Arial" panose="020B0604020202020204" pitchFamily="34" charset="0"/>
              </a:rPr>
              <a:t>(PDTX) are created when cancerous tissue from a patient’s primary tumor is implanted directly into an </a:t>
            </a:r>
            <a:r>
              <a:rPr lang="en-US" altLang="zh-CN" dirty="0" err="1">
                <a:solidFill>
                  <a:srgbClr val="252525"/>
                </a:solidFill>
                <a:latin typeface="Arial" panose="020B0604020202020204" pitchFamily="34" charset="0"/>
              </a:rPr>
              <a:t>immunodeficient</a:t>
            </a:r>
            <a:r>
              <a:rPr lang="en-US" altLang="zh-CN" dirty="0">
                <a:solidFill>
                  <a:srgbClr val="252525"/>
                </a:solidFill>
                <a:latin typeface="Arial" panose="020B0604020202020204" pitchFamily="34" charset="0"/>
              </a:rPr>
              <a:t> mouse.</a:t>
            </a:r>
            <a:endParaRPr lang="zh-CN" altLang="en-US" dirty="0"/>
          </a:p>
        </p:txBody>
      </p:sp>
      <p:pic>
        <p:nvPicPr>
          <p:cNvPr id="5" name="Picture 67" descr="nrclino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5" y="1967368"/>
            <a:ext cx="7561596" cy="434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 descr="figure_13_0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11" y="336762"/>
            <a:ext cx="4464796" cy="572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11090" y="33676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13.9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Tumors and derived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xenografted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tumor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cell lines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314911" y="6060970"/>
            <a:ext cx="8192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Cell line maybe not a good represent of original tumor!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0742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8928" y="2612059"/>
            <a:ext cx="9607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13.3 Tumors resemble wounded tissues that do not heal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406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figure_13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" y="1426464"/>
            <a:ext cx="4721520" cy="491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84392" y="2868791"/>
            <a:ext cx="5245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This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scanning electron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micrograph, which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has been colorized, shows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that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clots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are composed of dense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networks of fibrin(</a:t>
            </a:r>
            <a:r>
              <a:rPr lang="zh-CN" altLang="en-US" dirty="0"/>
              <a:t>血纤维蛋白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)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fibers (</a:t>
            </a:r>
            <a:r>
              <a:rPr lang="en-US" altLang="zh-CN" i="1" u="sng" dirty="0">
                <a:solidFill>
                  <a:srgbClr val="FF0000"/>
                </a:solidFill>
                <a:latin typeface="FrutigerLTStd-LightItalic"/>
              </a:rPr>
              <a:t>light brown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) that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have trapped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red blood cells (</a:t>
            </a:r>
            <a:r>
              <a:rPr lang="en-US" altLang="zh-CN" i="1" u="sng" dirty="0">
                <a:solidFill>
                  <a:srgbClr val="FF0000"/>
                </a:solidFill>
                <a:latin typeface="FrutigerLTStd-LightItalic"/>
              </a:rPr>
              <a:t>red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Prior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to clotting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platelets undergo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activation, which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leads to the release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granules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seen in Figure 5.3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674371" y="508945"/>
            <a:ext cx="7611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13.10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Scanning EM of a blood clot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870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2" name="Picture 2" descr="table_13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53" y="329693"/>
            <a:ext cx="7281863" cy="607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57032" y="2203704"/>
            <a:ext cx="3236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Function of metalloproteinase (</a:t>
            </a:r>
            <a:r>
              <a:rPr lang="zh-CN" altLang="en-US" dirty="0"/>
              <a:t>金属蛋白酶</a:t>
            </a:r>
            <a:r>
              <a:rPr lang="en-US" altLang="zh-CN" dirty="0" smtClean="0"/>
              <a:t>)---degrade ECM,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Consequence: </a:t>
            </a:r>
          </a:p>
          <a:p>
            <a:r>
              <a:rPr lang="en-US" altLang="zh-CN" dirty="0" smtClean="0"/>
              <a:t>1, ECM remodeling;</a:t>
            </a:r>
          </a:p>
          <a:p>
            <a:r>
              <a:rPr lang="en-US" altLang="zh-CN" dirty="0" smtClean="0"/>
              <a:t>2, release growth factors;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7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9620" y="367261"/>
            <a:ext cx="4368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Outline of this lecture</a:t>
            </a:r>
            <a:endParaRPr lang="zh-CN" alt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43584" y="1618488"/>
            <a:ext cx="861190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/>
              <a:t>1, Tumor associated stromal cells;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Tumor </a:t>
            </a:r>
            <a:r>
              <a:rPr lang="en-US" altLang="zh-CN" sz="2000" dirty="0" err="1" smtClean="0"/>
              <a:t>stroma</a:t>
            </a:r>
            <a:r>
              <a:rPr lang="en-US" altLang="zh-CN" sz="2000" dirty="0" smtClean="0"/>
              <a:t>, Wound healing, </a:t>
            </a:r>
            <a:r>
              <a:rPr lang="en-US" altLang="zh-CN" sz="2000" dirty="0"/>
              <a:t>epithelial– mesenchymal </a:t>
            </a:r>
            <a:r>
              <a:rPr lang="en-US" altLang="zh-CN" sz="2000" dirty="0" smtClean="0"/>
              <a:t>transition(EMT) &amp; MET,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Capillary leakiness, Macrophage. </a:t>
            </a:r>
          </a:p>
          <a:p>
            <a:pPr>
              <a:lnSpc>
                <a:spcPct val="150000"/>
              </a:lnSpc>
            </a:pP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 smtClean="0"/>
              <a:t>2, Angiogenesis;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History, Key factors, Therapy.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991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figure_13_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5" y="822960"/>
            <a:ext cx="5822407" cy="589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22622" y="1519329"/>
            <a:ext cx="57485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These flowcharts indicate the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major events occurring after an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epithelial tissue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is wounded. Many of the changes occur in the </a:t>
            </a:r>
            <a:r>
              <a:rPr lang="en-US" altLang="zh-CN" sz="1400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of the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wounded tissue (</a:t>
            </a:r>
            <a:r>
              <a:rPr lang="en-US" altLang="zh-CN" sz="1400" i="1" dirty="0">
                <a:solidFill>
                  <a:srgbClr val="000000"/>
                </a:solidFill>
                <a:latin typeface="FrutigerLTStd-LightItalic"/>
              </a:rPr>
              <a:t>left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) and thereby provide a foundation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for reconstructing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the epithelial cell layer (</a:t>
            </a:r>
            <a:r>
              <a:rPr lang="en-US" altLang="zh-CN" sz="1400" i="1" dirty="0">
                <a:solidFill>
                  <a:srgbClr val="000000"/>
                </a:solidFill>
                <a:latin typeface="FrutigerLTStd-LightItalic"/>
              </a:rPr>
              <a:t>right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). A short-term effect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of wounding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is the process of </a:t>
            </a:r>
            <a:r>
              <a:rPr lang="en-US" altLang="zh-CN" sz="1400" i="1" dirty="0" smtClean="0">
                <a:solidFill>
                  <a:srgbClr val="000000"/>
                </a:solidFill>
                <a:latin typeface="FrutigerLTStd-LightItalic"/>
              </a:rPr>
              <a:t>hemostasis</a:t>
            </a:r>
            <a:r>
              <a:rPr lang="zh-CN" altLang="en-US" sz="1400" i="1" dirty="0" smtClean="0">
                <a:solidFill>
                  <a:srgbClr val="000000"/>
                </a:solidFill>
                <a:latin typeface="FrutigerLTStd-LightItalic"/>
              </a:rPr>
              <a:t>（</a:t>
            </a:r>
            <a:r>
              <a:rPr lang="zh-CN" altLang="en-US" sz="1400" dirty="0"/>
              <a:t>止血</a:t>
            </a:r>
            <a:r>
              <a:rPr lang="zh-CN" altLang="en-US" sz="1400" i="1" dirty="0" smtClean="0">
                <a:solidFill>
                  <a:srgbClr val="000000"/>
                </a:solidFill>
                <a:latin typeface="FrutigerLTStd-LightItalic"/>
              </a:rPr>
              <a:t>）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.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It involves both the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plugging(</a:t>
            </a:r>
            <a:r>
              <a:rPr lang="zh-CN" altLang="en-US" sz="1400" dirty="0"/>
              <a:t>塞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)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of damaged vessels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and the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degranulation of platelets, which release a number of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distinct growth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factors (GFs), including importantly </a:t>
            </a:r>
            <a:r>
              <a:rPr lang="en-US" altLang="zh-CN" sz="1400" dirty="0">
                <a:solidFill>
                  <a:srgbClr val="FF0000"/>
                </a:solidFill>
                <a:latin typeface="FrutigerLTStd-Light"/>
              </a:rPr>
              <a:t>PDGF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 and </a:t>
            </a:r>
            <a:r>
              <a:rPr lang="en-US" altLang="zh-CN" sz="1400" dirty="0">
                <a:solidFill>
                  <a:srgbClr val="FF0000"/>
                </a:solidFill>
                <a:latin typeface="FrutigerLTStd-Light"/>
              </a:rPr>
              <a:t>TGF-</a:t>
            </a:r>
            <a:r>
              <a:rPr lang="en-US" altLang="zh-CN" sz="1600" dirty="0">
                <a:solidFill>
                  <a:srgbClr val="FF0000"/>
                </a:solidFill>
                <a:latin typeface="TimesNewRomanPSMT"/>
              </a:rPr>
              <a:t>β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;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in addition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, the exposure of plasma and platelets to Tissue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Factor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triggers the formation of </a:t>
            </a:r>
            <a:r>
              <a:rPr lang="en-US" altLang="zh-CN" sz="1400" dirty="0">
                <a:solidFill>
                  <a:srgbClr val="FF0000"/>
                </a:solidFill>
                <a:latin typeface="FrutigerLTStd-Light"/>
              </a:rPr>
              <a:t>fibrin and thus clot </a:t>
            </a:r>
            <a:r>
              <a:rPr lang="en-US" altLang="zh-CN" sz="1400" dirty="0" smtClean="0">
                <a:solidFill>
                  <a:srgbClr val="FF0000"/>
                </a:solidFill>
                <a:latin typeface="FrutigerLTStd-Light"/>
              </a:rPr>
              <a:t>formation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.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PDGF and TGF-</a:t>
            </a:r>
            <a:r>
              <a:rPr lang="en-US" altLang="zh-CN" sz="1600" dirty="0">
                <a:solidFill>
                  <a:srgbClr val="000000"/>
                </a:solidFill>
                <a:latin typeface="TimesNewRomanPSMT"/>
              </a:rPr>
              <a:t>β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recruit and activate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both macrophages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and fibroblasts. Macrophages, in turn, produce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a number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of products that are critical to initiating wound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healing, including </a:t>
            </a:r>
            <a:r>
              <a:rPr lang="en-US" altLang="zh-CN" sz="1400" dirty="0">
                <a:solidFill>
                  <a:srgbClr val="FF0000"/>
                </a:solidFill>
                <a:latin typeface="FrutigerLTStd-Light"/>
              </a:rPr>
              <a:t>MMP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s (to remodel the extracellular matrix and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liberate various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GFs); this allows recruitment of more macrophages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and stimulates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the proliferation of epithelial cells. The fibroblasts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are activated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by the actions of TGF-</a:t>
            </a:r>
            <a:r>
              <a:rPr lang="en-US" altLang="zh-CN" sz="1600" dirty="0">
                <a:solidFill>
                  <a:srgbClr val="000000"/>
                </a:solidFill>
                <a:latin typeface="TimesNewRomanPSMT"/>
              </a:rPr>
              <a:t>β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and CXCL12/SDF-1 and,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as </a:t>
            </a:r>
            <a:r>
              <a:rPr lang="en-US" altLang="zh-CN" sz="1400" dirty="0" err="1" smtClean="0">
                <a:solidFill>
                  <a:srgbClr val="000000"/>
                </a:solidFill>
                <a:latin typeface="FrutigerLTStd-Light"/>
              </a:rPr>
              <a:t>myofibroblasts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(see Figure 13.16), produce more of these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factors that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function, together with macrophage products, to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stimulate angiogenesis. </a:t>
            </a:r>
            <a:endParaRPr lang="zh-CN" alt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1659051" y="213166"/>
            <a:ext cx="9769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13.11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Flowchart of wound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healing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（</a:t>
            </a:r>
            <a:r>
              <a:rPr lang="zh-CN" altLang="en-US" sz="2800" dirty="0"/>
              <a:t>伤口愈合</a:t>
            </a:r>
            <a:r>
              <a:rPr lang="zh-CN" altLang="en-US" sz="2800" b="1" dirty="0">
                <a:solidFill>
                  <a:srgbClr val="000000"/>
                </a:solidFill>
                <a:latin typeface="FrutigerLTStd-Bold"/>
              </a:rPr>
              <a:t>）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397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266" name="Picture 2" descr="table_13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97" y="558800"/>
            <a:ext cx="4519951" cy="497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3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figure_13_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83" y="987552"/>
            <a:ext cx="4707712" cy="573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25880" y="334669"/>
            <a:ext cx="9848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13.13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epithelial– mesenchymal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transition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791200" y="2217529"/>
            <a:ext cx="60502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(A) </a:t>
            </a:r>
            <a:r>
              <a:rPr lang="en-US" altLang="zh-CN" dirty="0" smtClean="0">
                <a:latin typeface="FrutigerLTStd-Light"/>
              </a:rPr>
              <a:t>A confluent </a:t>
            </a:r>
            <a:r>
              <a:rPr lang="en-US" altLang="zh-CN" dirty="0">
                <a:latin typeface="FrutigerLTStd-Light"/>
              </a:rPr>
              <a:t>monolayer of MCF10A </a:t>
            </a:r>
            <a:r>
              <a:rPr lang="en-US" altLang="zh-CN" dirty="0" smtClean="0">
                <a:latin typeface="FrutigerLTStd-Light"/>
              </a:rPr>
              <a:t>cells, a </a:t>
            </a:r>
            <a:r>
              <a:rPr lang="en-US" altLang="zh-CN" dirty="0">
                <a:latin typeface="FrutigerLTStd-Light"/>
              </a:rPr>
              <a:t>line of </a:t>
            </a:r>
            <a:r>
              <a:rPr lang="en-US" altLang="zh-CN" dirty="0" err="1">
                <a:latin typeface="FrutigerLTStd-Light"/>
              </a:rPr>
              <a:t>nontransformed</a:t>
            </a:r>
            <a:r>
              <a:rPr lang="en-US" altLang="zh-CN" dirty="0">
                <a:latin typeface="FrutigerLTStd-Light"/>
              </a:rPr>
              <a:t>, </a:t>
            </a:r>
            <a:r>
              <a:rPr lang="en-US" altLang="zh-CN" dirty="0" smtClean="0">
                <a:latin typeface="FrutigerLTStd-Light"/>
              </a:rPr>
              <a:t>immortalized human </a:t>
            </a:r>
            <a:r>
              <a:rPr lang="en-US" altLang="zh-CN" dirty="0">
                <a:latin typeface="FrutigerLTStd-Light"/>
              </a:rPr>
              <a:t>mammary epithelial cells (MECs</a:t>
            </a:r>
            <a:r>
              <a:rPr lang="en-US" altLang="zh-CN" dirty="0" smtClean="0">
                <a:latin typeface="FrutigerLTStd-Light"/>
              </a:rPr>
              <a:t>), has </a:t>
            </a:r>
            <a:r>
              <a:rPr lang="en-US" altLang="zh-CN" dirty="0">
                <a:latin typeface="FrutigerLTStd-Light"/>
              </a:rPr>
              <a:t>been disturbed by removal of a </a:t>
            </a:r>
            <a:r>
              <a:rPr lang="en-US" altLang="zh-CN" dirty="0" smtClean="0">
                <a:latin typeface="FrutigerLTStd-Light"/>
              </a:rPr>
              <a:t>patch of </a:t>
            </a:r>
            <a:r>
              <a:rPr lang="en-US" altLang="zh-CN" dirty="0">
                <a:latin typeface="FrutigerLTStd-Light"/>
              </a:rPr>
              <a:t>cells (</a:t>
            </a:r>
            <a:r>
              <a:rPr lang="en-US" altLang="zh-CN" i="1" dirty="0">
                <a:latin typeface="FrutigerLTStd-LightItalic"/>
              </a:rPr>
              <a:t>at left of each image</a:t>
            </a:r>
            <a:r>
              <a:rPr lang="en-US" altLang="zh-CN" dirty="0">
                <a:latin typeface="FrutigerLTStd-Light"/>
              </a:rPr>
              <a:t>). </a:t>
            </a:r>
            <a:r>
              <a:rPr lang="en-US" altLang="zh-CN" dirty="0" smtClean="0">
                <a:latin typeface="FrutigerLTStd-Light"/>
              </a:rPr>
              <a:t>Before wounding</a:t>
            </a:r>
            <a:r>
              <a:rPr lang="en-US" altLang="zh-CN" dirty="0">
                <a:latin typeface="FrutigerLTStd-Light"/>
              </a:rPr>
              <a:t>, no </a:t>
            </a:r>
            <a:r>
              <a:rPr lang="en-US" altLang="zh-CN" dirty="0" err="1">
                <a:latin typeface="FrutigerLTStd-Light"/>
              </a:rPr>
              <a:t>vimentin</a:t>
            </a:r>
            <a:r>
              <a:rPr lang="en-US" altLang="zh-CN" dirty="0">
                <a:latin typeface="FrutigerLTStd-Light"/>
              </a:rPr>
              <a:t> is </a:t>
            </a:r>
            <a:r>
              <a:rPr lang="en-US" altLang="zh-CN" dirty="0" smtClean="0">
                <a:latin typeface="FrutigerLTStd-Light"/>
              </a:rPr>
              <a:t>expressed by </a:t>
            </a:r>
            <a:r>
              <a:rPr lang="en-US" altLang="zh-CN" dirty="0">
                <a:latin typeface="FrutigerLTStd-Light"/>
              </a:rPr>
              <a:t>these cells. However, soon </a:t>
            </a:r>
            <a:r>
              <a:rPr lang="en-US" altLang="zh-CN" dirty="0" smtClean="0">
                <a:latin typeface="FrutigerLTStd-Light"/>
              </a:rPr>
              <a:t>after wounding</a:t>
            </a:r>
            <a:r>
              <a:rPr lang="en-US" altLang="zh-CN" dirty="0">
                <a:latin typeface="FrutigerLTStd-Light"/>
              </a:rPr>
              <a:t>, the epithelial cells at </a:t>
            </a:r>
            <a:r>
              <a:rPr lang="en-US" altLang="zh-CN" dirty="0" smtClean="0">
                <a:latin typeface="FrutigerLTStd-Light"/>
              </a:rPr>
              <a:t>the edge </a:t>
            </a:r>
            <a:r>
              <a:rPr lang="en-US" altLang="zh-CN" dirty="0">
                <a:latin typeface="FrutigerLTStd-Light"/>
              </a:rPr>
              <a:t>of the wound undergo a </a:t>
            </a:r>
            <a:r>
              <a:rPr lang="en-US" altLang="zh-CN" dirty="0" smtClean="0">
                <a:latin typeface="FrutigerLTStd-Light"/>
              </a:rPr>
              <a:t>partial epithelial–mesenchymal transition (EMT</a:t>
            </a:r>
            <a:r>
              <a:rPr lang="en-US" altLang="zh-CN" dirty="0">
                <a:latin typeface="FrutigerLTStd-Light"/>
              </a:rPr>
              <a:t>), express </a:t>
            </a:r>
            <a:r>
              <a:rPr lang="en-US" altLang="zh-CN" dirty="0" err="1">
                <a:solidFill>
                  <a:srgbClr val="FF0000"/>
                </a:solidFill>
                <a:latin typeface="FrutigerLTStd-Light"/>
              </a:rPr>
              <a:t>vimentin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 (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characteristic of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mesenchymal cells; </a:t>
            </a:r>
            <a:r>
              <a:rPr lang="en-US" altLang="zh-CN" i="1" dirty="0">
                <a:solidFill>
                  <a:srgbClr val="FF0000"/>
                </a:solidFill>
                <a:latin typeface="FrutigerLTStd-LightItalic"/>
              </a:rPr>
              <a:t>red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), </a:t>
            </a:r>
            <a:r>
              <a:rPr lang="en-US" altLang="zh-CN" dirty="0" smtClean="0">
                <a:latin typeface="FrutigerLTStd-Light"/>
              </a:rPr>
              <a:t>migrate into </a:t>
            </a:r>
            <a:r>
              <a:rPr lang="en-US" altLang="zh-CN" dirty="0">
                <a:latin typeface="FrutigerLTStd-Light"/>
              </a:rPr>
              <a:t>the wound site, proliferate, and </a:t>
            </a:r>
            <a:r>
              <a:rPr lang="en-US" altLang="zh-CN" dirty="0" smtClean="0">
                <a:latin typeface="FrutigerLTStd-Light"/>
              </a:rPr>
              <a:t>fill the </a:t>
            </a:r>
            <a:r>
              <a:rPr lang="en-US" altLang="zh-CN" dirty="0">
                <a:latin typeface="FrutigerLTStd-Light"/>
              </a:rPr>
              <a:t>wound site.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9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figure_13_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26" y="1333551"/>
            <a:ext cx="5493540" cy="520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29366" y="1476045"/>
            <a:ext cx="5793101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This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drawing depicts the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heterotypic signaling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occurring after the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skin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is wounded. A fibrin clot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initially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fills the wound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site. Day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3 of the wound-healing process is sometimes termed its </a:t>
            </a:r>
            <a:r>
              <a:rPr lang="en-US" altLang="zh-CN" sz="1400" dirty="0">
                <a:solidFill>
                  <a:srgbClr val="FF0000"/>
                </a:solidFill>
                <a:latin typeface="FrutigerLTStd-Light"/>
              </a:rPr>
              <a:t>inflammatory phase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,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because of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the involvement of cell types that are associated with inflammation, notably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neutrophils and monocytes. In addition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, macrophages, which derive from differentiation of monocytes, </a:t>
            </a:r>
            <a:r>
              <a:rPr lang="en-US" altLang="zh-CN" sz="1400" dirty="0">
                <a:solidFill>
                  <a:srgbClr val="FF0000"/>
                </a:solidFill>
                <a:latin typeface="FrutigerLTStd-Light"/>
              </a:rPr>
              <a:t>release TGF-</a:t>
            </a:r>
            <a:r>
              <a:rPr lang="en-US" altLang="zh-CN" sz="1600" dirty="0">
                <a:solidFill>
                  <a:srgbClr val="FF0000"/>
                </a:solidFill>
                <a:latin typeface="TimesNewRomanPSMT"/>
              </a:rPr>
              <a:t>β</a:t>
            </a:r>
            <a:r>
              <a:rPr lang="en-US" altLang="zh-CN" sz="1400" dirty="0">
                <a:solidFill>
                  <a:srgbClr val="FF0000"/>
                </a:solidFill>
                <a:latin typeface="FrutigerLTStd-Light"/>
              </a:rPr>
              <a:t>1 </a:t>
            </a:r>
            <a:r>
              <a:rPr lang="en-US" altLang="zh-CN" sz="1400" dirty="0" smtClean="0">
                <a:solidFill>
                  <a:srgbClr val="FF0000"/>
                </a:solidFill>
                <a:latin typeface="FrutigerLTStd-Light"/>
              </a:rPr>
              <a:t>and TGF-</a:t>
            </a:r>
            <a:r>
              <a:rPr lang="en-US" altLang="zh-CN" sz="1600" dirty="0" smtClean="0">
                <a:solidFill>
                  <a:srgbClr val="FF0000"/>
                </a:solidFill>
                <a:latin typeface="TimesNewRomanPSMT"/>
              </a:rPr>
              <a:t>α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; these factors stimulate the proliferation of nearby epithelial cells from the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epidermis and </a:t>
            </a:r>
            <a:r>
              <a:rPr lang="en-US" altLang="zh-CN" sz="1400" dirty="0">
                <a:solidFill>
                  <a:srgbClr val="FF0000"/>
                </a:solidFill>
                <a:latin typeface="FrutigerLTStd-Light"/>
              </a:rPr>
              <a:t>induce them to undergo an epithelial–mesenchymal transition (EMT)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. Tongues of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the resulting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cells, now exhibiting mesenchymal behavior, invade under the clot from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both sides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in order to cover the wound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site.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At the same time, TGF-</a:t>
            </a:r>
            <a:r>
              <a:rPr lang="en-US" altLang="zh-CN" sz="1600" dirty="0">
                <a:solidFill>
                  <a:srgbClr val="000000"/>
                </a:solidFill>
                <a:latin typeface="TimesNewRomanPSMT"/>
              </a:rPr>
              <a:t>β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1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and PDGF-A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and -B, which were released by the platelets during initial clot formation, </a:t>
            </a:r>
            <a:r>
              <a:rPr lang="en-US" altLang="zh-CN" sz="1400" dirty="0" smtClean="0">
                <a:solidFill>
                  <a:srgbClr val="FF0000"/>
                </a:solidFill>
                <a:latin typeface="FrutigerLTStd-Light"/>
              </a:rPr>
              <a:t>stimulate the </a:t>
            </a:r>
            <a:r>
              <a:rPr lang="en-US" altLang="zh-CN" sz="1400" dirty="0">
                <a:solidFill>
                  <a:srgbClr val="FF0000"/>
                </a:solidFill>
                <a:latin typeface="FrutigerLTStd-Light"/>
              </a:rPr>
              <a:t>proliferation of fibroblasts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sz="1400" i="1" dirty="0">
                <a:solidFill>
                  <a:srgbClr val="000000"/>
                </a:solidFill>
                <a:latin typeface="FrutigerLTStd-LightItalic"/>
              </a:rPr>
              <a:t>blue purple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) in the underlying dermal </a:t>
            </a:r>
            <a:r>
              <a:rPr lang="en-US" altLang="zh-CN" sz="1400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 and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induce them 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to convert into the activated fibroblasts termed </a:t>
            </a:r>
            <a:r>
              <a:rPr lang="en-US" altLang="zh-CN" sz="1400" dirty="0" err="1">
                <a:solidFill>
                  <a:srgbClr val="000000"/>
                </a:solidFill>
                <a:latin typeface="FrutigerLTStd-Light"/>
              </a:rPr>
              <a:t>myofibroblasts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 (</a:t>
            </a:r>
            <a:r>
              <a:rPr lang="en-US" altLang="zh-CN" sz="1400" i="1" dirty="0">
                <a:solidFill>
                  <a:srgbClr val="000000"/>
                </a:solidFill>
                <a:latin typeface="FrutigerLTStd-LightItalic"/>
              </a:rPr>
              <a:t>red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); because of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their contractility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FrutigerLTStd-Light"/>
              </a:rPr>
              <a:t>myofibroblasts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 will pull the sides of the wound together.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Finally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, after the wounded </a:t>
            </a:r>
            <a:r>
              <a:rPr lang="en-US" altLang="zh-CN" sz="1400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is covered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, the cells that had undergone an EMT revert, via a </a:t>
            </a:r>
            <a:r>
              <a:rPr lang="en-US" altLang="zh-CN" sz="1400" dirty="0">
                <a:solidFill>
                  <a:srgbClr val="FF0000"/>
                </a:solidFill>
                <a:latin typeface="FrutigerLTStd-Light"/>
              </a:rPr>
              <a:t>mesenchymal–epithelial </a:t>
            </a:r>
            <a:r>
              <a:rPr lang="en-US" altLang="zh-CN" sz="1400" dirty="0" smtClean="0">
                <a:solidFill>
                  <a:srgbClr val="FF0000"/>
                </a:solidFill>
                <a:latin typeface="FrutigerLTStd-Light"/>
              </a:rPr>
              <a:t>transition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(MET</a:t>
            </a:r>
            <a:r>
              <a:rPr lang="en-US" altLang="zh-CN" sz="1400" dirty="0">
                <a:solidFill>
                  <a:srgbClr val="000000"/>
                </a:solidFill>
                <a:latin typeface="FrutigerLTStd-Light"/>
              </a:rPr>
              <a:t>), to an epithelial state, thereby reconstituting the </a:t>
            </a:r>
            <a:r>
              <a:rPr lang="en-US" altLang="zh-CN" sz="1400" dirty="0" smtClean="0">
                <a:solidFill>
                  <a:srgbClr val="000000"/>
                </a:solidFill>
                <a:latin typeface="FrutigerLTStd-Light"/>
              </a:rPr>
              <a:t>epithelium.</a:t>
            </a:r>
            <a:endParaRPr lang="zh-CN" alt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1139587" y="306940"/>
            <a:ext cx="99501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13.14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program of wound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healing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（</a:t>
            </a:r>
            <a:r>
              <a:rPr lang="zh-CN" altLang="en-US" sz="2800" dirty="0"/>
              <a:t>伤口愈合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）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426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160" y="2260336"/>
            <a:ext cx="100919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If we compare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wound healing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with the interactions of epithelial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cancer cells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and their stromal neighbors, we find striking parallels between wound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healing and </a:t>
            </a:r>
            <a:r>
              <a:rPr lang="en-US" altLang="zh-CN" dirty="0" err="1">
                <a:solidFill>
                  <a:srgbClr val="000000"/>
                </a:solidFill>
                <a:latin typeface="UtopiaStd-Regular"/>
              </a:rPr>
              <a:t>tumorigenesis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. </a:t>
            </a:r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One clear similarity between the two processes derives from </a:t>
            </a:r>
            <a:r>
              <a:rPr lang="en-US" altLang="zh-CN" u="sng" dirty="0" smtClean="0">
                <a:solidFill>
                  <a:srgbClr val="FF0000"/>
                </a:solidFill>
                <a:latin typeface="UtopiaStd-Regular"/>
              </a:rPr>
              <a:t>the presence </a:t>
            </a:r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of clumps of fibrin in the tumor-associated </a:t>
            </a:r>
            <a:r>
              <a:rPr lang="en-US" altLang="zh-CN" u="sng" dirty="0" err="1">
                <a:solidFill>
                  <a:srgbClr val="FF0000"/>
                </a:solidFill>
                <a:latin typeface="UtopiaStd-Regular"/>
              </a:rPr>
              <a:t>stroma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. In the case of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tumors, this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does not derive from traumatic damage to blood vessels. Instead, the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capillaries within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tumors are constitutively leaky, unlike those in normal tissues (</a:t>
            </a:r>
            <a:r>
              <a:rPr lang="en-US" altLang="zh-CN" dirty="0">
                <a:solidFill>
                  <a:srgbClr val="1271FF"/>
                </a:solidFill>
                <a:latin typeface="UtopiaStd-Semibold"/>
              </a:rPr>
              <a:t>Figure 13.15A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).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652780" y="693158"/>
            <a:ext cx="6683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Wound </a:t>
            </a:r>
            <a:r>
              <a:rPr lang="en-US" altLang="zh-CN" sz="3600" dirty="0"/>
              <a:t>healing </a:t>
            </a:r>
            <a:r>
              <a:rPr lang="en-US" altLang="zh-CN" sz="3600" dirty="0" smtClean="0"/>
              <a:t>  </a:t>
            </a:r>
            <a:r>
              <a:rPr lang="en-US" altLang="zh-CN" sz="2800" i="1" dirty="0" smtClean="0"/>
              <a:t>vs</a:t>
            </a:r>
            <a:r>
              <a:rPr lang="en-US" altLang="zh-CN" sz="3600" dirty="0" smtClean="0"/>
              <a:t>   </a:t>
            </a:r>
            <a:r>
              <a:rPr lang="en-US" altLang="zh-CN" sz="3600" dirty="0" err="1" smtClean="0"/>
              <a:t>tumorigenesis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343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 descr="figure_13_1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0" y="2276856"/>
            <a:ext cx="6081830" cy="3049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07493" y="5534704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Useful for drug delivery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6593082" y="2052426"/>
            <a:ext cx="49035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A) Injection of red dextran dye into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normal microvasculature reveals that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walls of associated capillaries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have relatively low permeability, as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indicated by the sharply delineated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profiles of these vessels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left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 However,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when injected into tumor-associated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vasculature, the dye leaks out of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capillaries and diffuses into the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nearby parenchyma, yielding diffusely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staining outlines of vessels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right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740664" y="395174"/>
            <a:ext cx="10689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13.15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Capillary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leakiness and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deposition of fibrin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bundles in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tumor-associated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stroma</a:t>
            </a:r>
            <a:endParaRPr lang="en-US" altLang="zh-CN" sz="2800" b="1" dirty="0">
              <a:solidFill>
                <a:srgbClr val="000000"/>
              </a:solidFill>
              <a:latin typeface="FrutigerLTStd-Bold"/>
            </a:endParaRPr>
          </a:p>
        </p:txBody>
      </p:sp>
    </p:spTree>
    <p:extLst>
      <p:ext uri="{BB962C8B-B14F-4D97-AF65-F5344CB8AC3E}">
        <p14:creationId xmlns:p14="http://schemas.microsoft.com/office/powerpoint/2010/main" val="29049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 descr="figure_13_1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2" y="1664208"/>
            <a:ext cx="6058390" cy="498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24812" y="2121408"/>
            <a:ext cx="51541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(B) The leakiness of </a:t>
            </a:r>
            <a:r>
              <a:rPr lang="en-US" altLang="zh-CN" dirty="0" smtClean="0">
                <a:latin typeface="FrutigerLTStd-Light"/>
              </a:rPr>
              <a:t>tumor-associated microvasculature </a:t>
            </a:r>
            <a:r>
              <a:rPr lang="en-US" altLang="zh-CN" dirty="0">
                <a:latin typeface="FrutigerLTStd-Light"/>
              </a:rPr>
              <a:t>results in </a:t>
            </a:r>
            <a:r>
              <a:rPr lang="en-US" altLang="zh-CN" dirty="0" smtClean="0">
                <a:latin typeface="FrutigerLTStd-Light"/>
              </a:rPr>
              <a:t>the continuous </a:t>
            </a:r>
            <a:r>
              <a:rPr lang="en-US" altLang="zh-CN" dirty="0">
                <a:latin typeface="FrutigerLTStd-Light"/>
              </a:rPr>
              <a:t>leaking of thrombin </a:t>
            </a:r>
            <a:r>
              <a:rPr lang="en-US" altLang="zh-CN" dirty="0" smtClean="0">
                <a:latin typeface="FrutigerLTStd-Light"/>
              </a:rPr>
              <a:t>and fibrinogen </a:t>
            </a:r>
            <a:r>
              <a:rPr lang="en-US" altLang="zh-CN" dirty="0">
                <a:latin typeface="FrutigerLTStd-Light"/>
              </a:rPr>
              <a:t>molecules from the </a:t>
            </a:r>
            <a:r>
              <a:rPr lang="en-US" altLang="zh-CN" dirty="0" smtClean="0">
                <a:latin typeface="FrutigerLTStd-Light"/>
              </a:rPr>
              <a:t>plasma into </a:t>
            </a:r>
            <a:r>
              <a:rPr lang="en-US" altLang="zh-CN" dirty="0">
                <a:latin typeface="FrutigerLTStd-Light"/>
              </a:rPr>
              <a:t>the parenchyma surrounding </a:t>
            </a:r>
            <a:r>
              <a:rPr lang="en-US" altLang="zh-CN" dirty="0" smtClean="0">
                <a:latin typeface="FrutigerLTStd-Light"/>
              </a:rPr>
              <a:t>blood vessels</a:t>
            </a:r>
            <a:r>
              <a:rPr lang="en-US" altLang="zh-CN" dirty="0">
                <a:latin typeface="FrutigerLTStd-Light"/>
              </a:rPr>
              <a:t>.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Tissue Factor</a:t>
            </a:r>
            <a:r>
              <a:rPr lang="en-US" altLang="zh-CN" dirty="0">
                <a:latin typeface="FrutigerLTStd-Light"/>
              </a:rPr>
              <a:t>, a protein </a:t>
            </a:r>
            <a:r>
              <a:rPr lang="en-US" altLang="zh-CN" dirty="0" smtClean="0">
                <a:latin typeface="FrutigerLTStd-Light"/>
              </a:rPr>
              <a:t>displayed on </a:t>
            </a:r>
            <a:r>
              <a:rPr lang="en-US" altLang="zh-CN" dirty="0">
                <a:latin typeface="FrutigerLTStd-Light"/>
              </a:rPr>
              <a:t>the surface of cancer cells and </a:t>
            </a:r>
            <a:r>
              <a:rPr lang="en-US" altLang="zh-CN" dirty="0" smtClean="0">
                <a:latin typeface="FrutigerLTStd-Light"/>
              </a:rPr>
              <a:t>many other </a:t>
            </a:r>
            <a:r>
              <a:rPr lang="en-US" altLang="zh-CN" dirty="0" err="1">
                <a:latin typeface="FrutigerLTStd-Light"/>
              </a:rPr>
              <a:t>nonendothelial</a:t>
            </a:r>
            <a:r>
              <a:rPr lang="en-US" altLang="zh-CN" dirty="0">
                <a:latin typeface="FrutigerLTStd-Light"/>
              </a:rPr>
              <a:t> cell types (see </a:t>
            </a:r>
            <a:r>
              <a:rPr lang="en-US" altLang="zh-CN" dirty="0" smtClean="0">
                <a:latin typeface="FrutigerLTStd-Light"/>
              </a:rPr>
              <a:t>also Figure </a:t>
            </a:r>
            <a:r>
              <a:rPr lang="en-US" altLang="zh-CN" dirty="0">
                <a:latin typeface="FrutigerLTStd-Light"/>
              </a:rPr>
              <a:t>13.11),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activates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plasma-derived thrombin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upon contact,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whereupon thrombin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converts fibrinogen into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fibrin</a:t>
            </a:r>
            <a:r>
              <a:rPr lang="en-US" altLang="zh-CN" dirty="0" smtClean="0">
                <a:latin typeface="FrutigerLTStd-Light"/>
              </a:rPr>
              <a:t>. This </a:t>
            </a:r>
            <a:r>
              <a:rPr lang="en-US" altLang="zh-CN" dirty="0">
                <a:latin typeface="FrutigerLTStd-Light"/>
              </a:rPr>
              <a:t>results in the extensive network </a:t>
            </a:r>
            <a:r>
              <a:rPr lang="en-US" altLang="zh-CN" dirty="0" smtClean="0">
                <a:latin typeface="FrutigerLTStd-Light"/>
              </a:rPr>
              <a:t>of fibrin </a:t>
            </a:r>
            <a:r>
              <a:rPr lang="en-US" altLang="zh-CN" dirty="0">
                <a:latin typeface="FrutigerLTStd-Light"/>
              </a:rPr>
              <a:t>bundles (</a:t>
            </a:r>
            <a:r>
              <a:rPr lang="en-US" altLang="zh-CN" i="1" dirty="0">
                <a:latin typeface="FrutigerLTStd-LightItalic"/>
              </a:rPr>
              <a:t>dark red</a:t>
            </a:r>
            <a:r>
              <a:rPr lang="en-US" altLang="zh-CN" dirty="0">
                <a:latin typeface="FrutigerLTStd-Light"/>
              </a:rPr>
              <a:t>) seen here </a:t>
            </a:r>
            <a:r>
              <a:rPr lang="en-US" altLang="zh-CN" dirty="0" smtClean="0">
                <a:latin typeface="FrutigerLTStd-Light"/>
              </a:rPr>
              <a:t>at the </a:t>
            </a:r>
            <a:r>
              <a:rPr lang="en-US" altLang="zh-CN" dirty="0">
                <a:latin typeface="FrutigerLTStd-Light"/>
              </a:rPr>
              <a:t>border between actively </a:t>
            </a:r>
            <a:r>
              <a:rPr lang="en-US" altLang="zh-CN" dirty="0" smtClean="0">
                <a:latin typeface="FrutigerLTStd-Light"/>
              </a:rPr>
              <a:t>growing breast </a:t>
            </a:r>
            <a:r>
              <a:rPr lang="en-US" altLang="zh-CN" dirty="0">
                <a:latin typeface="FrutigerLTStd-Light"/>
              </a:rPr>
              <a:t>cancer cells (</a:t>
            </a:r>
            <a:r>
              <a:rPr lang="en-US" altLang="zh-CN" i="1" dirty="0">
                <a:latin typeface="FrutigerLTStd-LightItalic"/>
              </a:rPr>
              <a:t>below</a:t>
            </a:r>
            <a:r>
              <a:rPr lang="en-US" altLang="zh-CN" dirty="0">
                <a:latin typeface="FrutigerLTStd-Light"/>
              </a:rPr>
              <a:t>) and the </a:t>
            </a:r>
            <a:r>
              <a:rPr lang="en-US" altLang="zh-CN" dirty="0" smtClean="0">
                <a:latin typeface="FrutigerLTStd-Light"/>
              </a:rPr>
              <a:t>tumor </a:t>
            </a:r>
            <a:r>
              <a:rPr lang="en-US" altLang="zh-CN" dirty="0" err="1" smtClean="0">
                <a:latin typeface="FrutigerLTStd-Light"/>
              </a:rPr>
              <a:t>stroma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above</a:t>
            </a:r>
            <a:r>
              <a:rPr lang="en-US" altLang="zh-CN" dirty="0">
                <a:latin typeface="FrutigerLTStd-Light"/>
              </a:rPr>
              <a:t>).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740664" y="395174"/>
            <a:ext cx="10689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13.15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Capillary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leakiness and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deposition of fibrin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bundles in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tumor-associated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stroma</a:t>
            </a:r>
            <a:endParaRPr lang="en-US" altLang="zh-CN" sz="2800" b="1" dirty="0">
              <a:solidFill>
                <a:srgbClr val="000000"/>
              </a:solidFill>
              <a:latin typeface="FrutigerLTStd-Bold"/>
            </a:endParaRPr>
          </a:p>
        </p:txBody>
      </p:sp>
    </p:spTree>
    <p:extLst>
      <p:ext uri="{BB962C8B-B14F-4D97-AF65-F5344CB8AC3E}">
        <p14:creationId xmlns:p14="http://schemas.microsoft.com/office/powerpoint/2010/main" val="61880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figure_13_1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8" y="2039112"/>
            <a:ext cx="5131976" cy="424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47232" y="3284627"/>
            <a:ext cx="50810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(C) The fibrin </a:t>
            </a:r>
            <a:r>
              <a:rPr lang="en-US" altLang="zh-CN" dirty="0" smtClean="0">
                <a:latin typeface="FrutigerLTStd-Light"/>
              </a:rPr>
              <a:t>bundles form </a:t>
            </a:r>
            <a:r>
              <a:rPr lang="en-US" altLang="zh-CN" dirty="0">
                <a:latin typeface="FrutigerLTStd-Light"/>
              </a:rPr>
              <a:t>an extracellular matrix </a:t>
            </a:r>
            <a:r>
              <a:rPr lang="en-US" altLang="zh-CN" dirty="0" smtClean="0">
                <a:latin typeface="FrutigerLTStd-Light"/>
              </a:rPr>
              <a:t>to which </a:t>
            </a:r>
            <a:r>
              <a:rPr lang="en-US" altLang="zh-CN" dirty="0">
                <a:latin typeface="FrutigerLTStd-Light"/>
              </a:rPr>
              <a:t>migrating cells, such as </a:t>
            </a:r>
            <a:r>
              <a:rPr lang="en-US" altLang="zh-CN" dirty="0" smtClean="0">
                <a:latin typeface="FrutigerLTStd-Light"/>
              </a:rPr>
              <a:t>fibroblasts (</a:t>
            </a:r>
            <a:r>
              <a:rPr lang="en-US" altLang="zh-CN" i="1" dirty="0" smtClean="0">
                <a:latin typeface="FrutigerLTStd-LightItalic"/>
              </a:rPr>
              <a:t>below </a:t>
            </a:r>
            <a:r>
              <a:rPr lang="en-US" altLang="zh-CN" i="1" dirty="0">
                <a:latin typeface="FrutigerLTStd-LightItalic"/>
              </a:rPr>
              <a:t>cluster of cancer cells</a:t>
            </a:r>
            <a:r>
              <a:rPr lang="en-US" altLang="zh-CN" dirty="0">
                <a:latin typeface="FrutigerLTStd-Light"/>
              </a:rPr>
              <a:t>) as well </a:t>
            </a:r>
            <a:r>
              <a:rPr lang="en-US" altLang="zh-CN" dirty="0" smtClean="0">
                <a:latin typeface="FrutigerLTStd-Light"/>
              </a:rPr>
              <a:t>as endothelial </a:t>
            </a:r>
            <a:r>
              <a:rPr lang="en-US" altLang="zh-CN" dirty="0">
                <a:latin typeface="FrutigerLTStd-Light"/>
              </a:rPr>
              <a:t>cells (</a:t>
            </a:r>
            <a:r>
              <a:rPr lang="en-US" altLang="zh-CN" i="1" dirty="0">
                <a:latin typeface="FrutigerLTStd-LightItalic"/>
              </a:rPr>
              <a:t>not seen</a:t>
            </a:r>
            <a:r>
              <a:rPr lang="en-US" altLang="zh-CN" dirty="0">
                <a:latin typeface="FrutigerLTStd-Light"/>
              </a:rPr>
              <a:t>), can </a:t>
            </a:r>
            <a:r>
              <a:rPr lang="en-US" altLang="zh-CN" dirty="0" smtClean="0">
                <a:latin typeface="FrutigerLTStd-Light"/>
              </a:rPr>
              <a:t>attach, using </a:t>
            </a:r>
            <a:r>
              <a:rPr lang="en-US" altLang="zh-CN" dirty="0">
                <a:latin typeface="FrutigerLTStd-Light"/>
              </a:rPr>
              <a:t>it as a substrate on which </a:t>
            </a:r>
            <a:r>
              <a:rPr lang="en-US" altLang="zh-CN" dirty="0" smtClean="0">
                <a:latin typeface="FrutigerLTStd-Light"/>
              </a:rPr>
              <a:t>they can </a:t>
            </a:r>
            <a:r>
              <a:rPr lang="en-US" altLang="zh-CN" dirty="0">
                <a:latin typeface="FrutigerLTStd-Light"/>
              </a:rPr>
              <a:t>move forward. 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740664" y="395174"/>
            <a:ext cx="10689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13.15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Capillary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leakiness and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deposition of fibrin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bundles in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tumor-associated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stroma</a:t>
            </a:r>
            <a:endParaRPr lang="en-US" altLang="zh-CN" sz="2800" b="1" dirty="0">
              <a:solidFill>
                <a:srgbClr val="000000"/>
              </a:solidFill>
              <a:latin typeface="FrutigerLTStd-Bold"/>
            </a:endParaRPr>
          </a:p>
        </p:txBody>
      </p:sp>
    </p:spTree>
    <p:extLst>
      <p:ext uri="{BB962C8B-B14F-4D97-AF65-F5344CB8AC3E}">
        <p14:creationId xmlns:p14="http://schemas.microsoft.com/office/powerpoint/2010/main" val="22807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figure_13_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49" y="1363670"/>
            <a:ext cx="7503667" cy="291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4424660"/>
            <a:ext cx="1188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(A)Normal human prostate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tissue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left panel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stained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with Masson’s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trichrome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stain, which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reveals the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extensive smooth muscle cells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 the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as 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pink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; normal ducts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are scattered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throughout this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. In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contrast, an advanced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prostate carcinoma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right panel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stained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identically and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viewed at the same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magnification reveals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extensive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desmoplastic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blue 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purple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),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which is rich in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extracellular matrix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, notably collagen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(B) In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this invasive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ductal carcinoma of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breast, the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deposition of parallel collagen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fibers by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fibroblasts and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myofibroblasts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green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) creates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 stiff extracellular matrix in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desmoplastic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that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encourages epithelial-mesenchymal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transitions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 nearby carcinoma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cells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red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133856" y="176391"/>
            <a:ext cx="104424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13.17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Micrograph of normal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stroma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and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desmoplastic</a:t>
            </a:r>
            <a:r>
              <a:rPr lang="zh-CN" altLang="en-US" sz="2800" b="1" dirty="0">
                <a:solidFill>
                  <a:srgbClr val="000000"/>
                </a:solidFill>
                <a:latin typeface="FrutigerLTStd-Bold"/>
              </a:rPr>
              <a:t>（</a:t>
            </a:r>
            <a:r>
              <a:rPr lang="zh-CN" altLang="en-US" sz="2800" dirty="0"/>
              <a:t>促结缔组织增生的</a:t>
            </a:r>
            <a:r>
              <a:rPr lang="zh-CN" altLang="en-US" sz="2800" b="1" dirty="0">
                <a:solidFill>
                  <a:srgbClr val="000000"/>
                </a:solidFill>
                <a:latin typeface="FrutigerLTStd-Bold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stroma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62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 descr="figure_13_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6" y="379984"/>
            <a:ext cx="6654800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173976" y="983087"/>
            <a:ext cx="47000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13.18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Gene expression arrays of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tumor-associated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FrutigerLTStd-Bold"/>
              </a:rPr>
              <a:t>myofibroblasts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and serum-activated fibroblasts</a:t>
            </a:r>
            <a:endParaRPr lang="zh-CN" alt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7817508" y="4606866"/>
            <a:ext cx="3412952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Serum-activated fibroblasts:  fibroblast in wound site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9969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0302" y="5869083"/>
            <a:ext cx="3684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Carcinoma: epithelial origin 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306142" y="426219"/>
            <a:ext cx="502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Epithelial   </a:t>
            </a:r>
            <a:r>
              <a:rPr lang="en-US" altLang="zh-CN" sz="2400" b="1" i="1" dirty="0" smtClean="0"/>
              <a:t>vs  </a:t>
            </a:r>
            <a:r>
              <a:rPr lang="en-US" altLang="zh-CN" sz="3600" b="1" dirty="0" smtClean="0"/>
              <a:t> stromal cell</a:t>
            </a:r>
            <a:endParaRPr lang="zh-CN" altLang="en-US" sz="3600" b="1" dirty="0"/>
          </a:p>
        </p:txBody>
      </p:sp>
      <p:pic>
        <p:nvPicPr>
          <p:cNvPr id="5" name="Picture 2" descr="figure_02_0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816" y="1469983"/>
            <a:ext cx="3108911" cy="31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926155" y="4699605"/>
            <a:ext cx="4030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1271FF"/>
                </a:solidFill>
                <a:latin typeface="FrutigerLTStd-Bold"/>
              </a:rPr>
              <a:t>Figure 2.3 </a:t>
            </a:r>
            <a:r>
              <a:rPr lang="en-US" altLang="zh-CN" sz="1600" b="1" dirty="0">
                <a:solidFill>
                  <a:srgbClr val="000000"/>
                </a:solidFill>
                <a:latin typeface="FrutigerLTStd-Bold"/>
              </a:rPr>
              <a:t>Basement </a:t>
            </a:r>
            <a:r>
              <a:rPr lang="en-US" altLang="zh-CN" sz="1600" b="1" dirty="0" smtClean="0">
                <a:solidFill>
                  <a:srgbClr val="000000"/>
                </a:solidFill>
                <a:latin typeface="FrutigerLTStd-Bold"/>
              </a:rPr>
              <a:t>membranes(</a:t>
            </a:r>
            <a:r>
              <a:rPr lang="zh-CN" altLang="en-US" sz="1600" dirty="0"/>
              <a:t>基底膜</a:t>
            </a:r>
            <a:r>
              <a:rPr lang="en-US" altLang="zh-CN" sz="1600" b="1" dirty="0" smtClean="0">
                <a:solidFill>
                  <a:srgbClr val="000000"/>
                </a:solidFill>
                <a:latin typeface="FrutigerLTStd-Bold"/>
              </a:rPr>
              <a:t>)</a:t>
            </a:r>
            <a:endParaRPr lang="zh-CN" altLang="en-US" sz="1600" dirty="0"/>
          </a:p>
        </p:txBody>
      </p:sp>
      <p:pic>
        <p:nvPicPr>
          <p:cNvPr id="7" name="Picture 2" descr="figure_02_04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186" y="1445206"/>
            <a:ext cx="2545631" cy="3346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95496" y="4810780"/>
            <a:ext cx="6199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271FF"/>
                </a:solidFill>
                <a:latin typeface="FrutigerLTStd-Bold"/>
              </a:rPr>
              <a:t>Figure 2.4 </a:t>
            </a:r>
            <a:r>
              <a:rPr lang="en-US" altLang="zh-CN" sz="1600" b="1" dirty="0">
                <a:solidFill>
                  <a:srgbClr val="000000"/>
                </a:solidFill>
                <a:latin typeface="FrutigerLTStd-Bold"/>
              </a:rPr>
              <a:t>Architecture of </a:t>
            </a:r>
            <a:r>
              <a:rPr lang="en-US" altLang="zh-CN" sz="1600" b="1" dirty="0" smtClean="0">
                <a:solidFill>
                  <a:srgbClr val="000000"/>
                </a:solidFill>
                <a:latin typeface="FrutigerLTStd-Bold"/>
              </a:rPr>
              <a:t>epithelial</a:t>
            </a:r>
            <a:r>
              <a:rPr lang="zh-CN" altLang="en-US" sz="16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FrutigerLTStd-Bold"/>
              </a:rPr>
              <a:t>tissues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424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0952" y="2363831"/>
            <a:ext cx="9543288" cy="131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13.4 Experiments directly demonstrate that stromal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cells are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active contributors to </a:t>
            </a:r>
            <a:r>
              <a:rPr lang="en-US" altLang="zh-CN" sz="2800" dirty="0" err="1">
                <a:solidFill>
                  <a:srgbClr val="1271FF"/>
                </a:solidFill>
                <a:latin typeface="ACaslonPro-Regular"/>
              </a:rPr>
              <a:t>tumorigenesis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986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 descr="figure_13_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48" y="1104562"/>
            <a:ext cx="8067040" cy="4021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4320" y="5126006"/>
            <a:ext cx="1178008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A) The prostates of male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mice normally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exhibit a thin layer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epithelial cells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lining the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lumina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of the ducts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and a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relatively thin layer of stromal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cells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asterisk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outside the epithelial cell layers.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(B) As a consequence of TGF-</a:t>
            </a:r>
            <a:r>
              <a:rPr lang="en-US" altLang="zh-CN" sz="2000" dirty="0">
                <a:solidFill>
                  <a:srgbClr val="000000"/>
                </a:solidFill>
                <a:latin typeface="TimesNewRomanPSMT"/>
              </a:rPr>
              <a:t>β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type II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receptor inactivation in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stromal fibroblasts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both cell layers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became Hyperplastic.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This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suggests that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the hyperplastic </a:t>
            </a:r>
            <a:r>
              <a:rPr lang="en-US" altLang="zh-CN" dirty="0" err="1">
                <a:solidFill>
                  <a:srgbClr val="FF0000"/>
                </a:solidFill>
                <a:latin typeface="FrutigerLTStd-Light"/>
              </a:rPr>
              <a:t>stroma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 released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proliferative signals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to the nearby epithelium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307592" y="150455"/>
            <a:ext cx="10038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13.19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Prostatic tumors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from mice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with genetically altered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stromal fibroblasts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8169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 descr="figure_13_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6" y="1682496"/>
            <a:ext cx="5736684" cy="442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48400" y="1907767"/>
            <a:ext cx="56205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When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human mammary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epithelial cells (HMECs)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were transformed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through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introduction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SV40 early region, the </a:t>
            </a:r>
            <a:r>
              <a:rPr lang="en-US" altLang="zh-CN" i="1" dirty="0" err="1" smtClean="0">
                <a:solidFill>
                  <a:srgbClr val="000000"/>
                </a:solidFill>
                <a:latin typeface="FrutigerLTStd-LightItalic"/>
              </a:rPr>
              <a:t>hTERT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gene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and a weakly expressed </a:t>
            </a:r>
            <a:r>
              <a:rPr lang="en-US" altLang="zh-CN" i="1" dirty="0" err="1" smtClean="0">
                <a:solidFill>
                  <a:srgbClr val="000000"/>
                </a:solidFill>
                <a:latin typeface="FrutigerLTStd-LightItalic"/>
              </a:rPr>
              <a:t>ras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oncogene, the resulting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transformed HMECs (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txHMECs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) formed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tumors, albeit with a long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lag time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after injection, and then only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 about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half of the mice into which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they had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been injected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orange curve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However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when mammary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stromal fibroblasts from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 normal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human breast were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admixed to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transformed human MECs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prior to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injection, the cancer cells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formed tumors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rapidly and with 100%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efficiency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red 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curve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).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545249" y="344030"/>
            <a:ext cx="9552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Admixed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fibroblasts and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tumor growth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30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figure_13_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1" y="350521"/>
            <a:ext cx="3394075" cy="625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08552" y="2278529"/>
            <a:ext cx="72683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When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normal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human prostate epithelial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cells (HPEs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)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that had been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immortalized by SV40 T antigen (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Tag-immortalized HPEs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)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were introduced into Nude mice, they formed growths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~10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mg after many weeks, not significantly larger than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initial inoculum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red dots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), indicating that these cells were, when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implanted on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their own, non-tumorigenic. However, if these same cells were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mixed with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carcinoma-associated fibroblasts (CAFs)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prepared from a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human prostate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carcinoma, tumors arose whose median weight was 10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times larger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(Tag-immortalized HPEs + CAFs, 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blue dots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3633216" y="415588"/>
            <a:ext cx="86746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Effects of prostatic stromal cells on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immortalized prostatic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epithelial cells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65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8304" y="1403711"/>
            <a:ext cx="10585704" cy="131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13.5 Macrophages and myeloid cells play important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roles in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activating the tumor-associated </a:t>
            </a:r>
            <a:r>
              <a:rPr lang="en-US" altLang="zh-CN" sz="2800" dirty="0" err="1">
                <a:solidFill>
                  <a:srgbClr val="1271FF"/>
                </a:solidFill>
                <a:latin typeface="ACaslonPro-Regular"/>
              </a:rPr>
              <a:t>stroma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208532" y="3477707"/>
            <a:ext cx="100568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The active recruitment of macrophages into tumor masses would seem, at first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glance, to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be counterproductive for tumor formation, since macrophages are usually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deployed by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the immune system to scavenge and destroy infectious agents and abnormal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cells, as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we will explore in more detail in Chapter 15. However, increasing evidence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indicates that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these immune cells also play important roles in </a:t>
            </a:r>
            <a:r>
              <a:rPr lang="en-US" altLang="zh-CN" i="1" dirty="0">
                <a:solidFill>
                  <a:srgbClr val="000000"/>
                </a:solidFill>
                <a:latin typeface="UtopiaStd-Italic"/>
              </a:rPr>
              <a:t>furthering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tumor development.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57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 descr="figure_13_2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42" y="1958584"/>
            <a:ext cx="5951329" cy="384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59296" y="2324344"/>
            <a:ext cx="52456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A) In certain breast tumors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left panel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),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cancer cells synthesize the potent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angiogenic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factor VEGF (vascular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endothelial growth factor), revealed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here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dark areas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by staining with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an anti-VEGF monoclonal antibody.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However,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in other breast tumors (</a:t>
            </a:r>
            <a:r>
              <a:rPr lang="en-US" altLang="zh-CN" i="1" u="sng" dirty="0">
                <a:solidFill>
                  <a:srgbClr val="FF0000"/>
                </a:solidFill>
                <a:latin typeface="FrutigerLTStd-LightItalic"/>
              </a:rPr>
              <a:t>right</a:t>
            </a:r>
          </a:p>
          <a:p>
            <a:r>
              <a:rPr lang="en-US" altLang="zh-CN" i="1" u="sng" dirty="0">
                <a:solidFill>
                  <a:srgbClr val="FF0000"/>
                </a:solidFill>
                <a:latin typeface="FrutigerLTStd-LightItalic"/>
              </a:rPr>
              <a:t>panel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), VEGF production originates</a:t>
            </a:r>
          </a:p>
          <a:p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in isolated macrophages within the</a:t>
            </a:r>
          </a:p>
          <a:p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tumor-associated </a:t>
            </a:r>
            <a:r>
              <a:rPr lang="en-US" altLang="zh-CN" u="sng" dirty="0" err="1">
                <a:solidFill>
                  <a:srgbClr val="FF0000"/>
                </a:solidFill>
                <a:latin typeface="FrutigerLTStd-Light"/>
              </a:rPr>
              <a:t>stroma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 (</a:t>
            </a:r>
            <a:r>
              <a:rPr lang="en-US" altLang="zh-CN" i="1" u="sng" dirty="0">
                <a:solidFill>
                  <a:srgbClr val="FF0000"/>
                </a:solidFill>
                <a:latin typeface="FrutigerLTStd-LightItalic"/>
              </a:rPr>
              <a:t>arrows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).</a:t>
            </a:r>
            <a:endParaRPr lang="zh-CN" altLang="en-US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3718" y="517766"/>
            <a:ext cx="9477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13.25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Macrophage involvement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in angiogenesis</a:t>
            </a:r>
          </a:p>
        </p:txBody>
      </p:sp>
    </p:spTree>
    <p:extLst>
      <p:ext uri="{BB962C8B-B14F-4D97-AF65-F5344CB8AC3E}">
        <p14:creationId xmlns:p14="http://schemas.microsoft.com/office/powerpoint/2010/main" val="17733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figure_13_2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8" y="1517904"/>
            <a:ext cx="5623010" cy="4603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62508" y="2527213"/>
            <a:ext cx="54620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(C) In a series of </a:t>
            </a:r>
            <a:r>
              <a:rPr lang="en-US" altLang="zh-CN" dirty="0" smtClean="0">
                <a:latin typeface="FrutigerLTStd-Light"/>
              </a:rPr>
              <a:t>human non-small-cell </a:t>
            </a:r>
            <a:r>
              <a:rPr lang="en-US" altLang="zh-CN" dirty="0">
                <a:latin typeface="FrutigerLTStd-Light"/>
              </a:rPr>
              <a:t>lung carcinoma (</a:t>
            </a:r>
            <a:r>
              <a:rPr lang="en-US" altLang="zh-CN" dirty="0" smtClean="0">
                <a:latin typeface="FrutigerLTStd-Light"/>
              </a:rPr>
              <a:t>NSCLC) specimens</a:t>
            </a:r>
            <a:r>
              <a:rPr lang="en-US" altLang="zh-CN" dirty="0">
                <a:latin typeface="FrutigerLTStd-Light"/>
              </a:rPr>
              <a:t>, each represented here by </a:t>
            </a:r>
            <a:r>
              <a:rPr lang="en-US" altLang="zh-CN" dirty="0" smtClean="0">
                <a:latin typeface="FrutigerLTStd-Light"/>
              </a:rPr>
              <a:t>a point </a:t>
            </a:r>
            <a:r>
              <a:rPr lang="en-US" altLang="zh-CN" dirty="0">
                <a:latin typeface="FrutigerLTStd-Light"/>
              </a:rPr>
              <a:t>on the graph, the density </a:t>
            </a:r>
            <a:r>
              <a:rPr lang="en-US" altLang="zh-CN" dirty="0" smtClean="0">
                <a:latin typeface="FrutigerLTStd-Light"/>
              </a:rPr>
              <a:t>of </a:t>
            </a:r>
            <a:r>
              <a:rPr lang="en-US" altLang="zh-CN" dirty="0" err="1" smtClean="0">
                <a:latin typeface="FrutigerLTStd-Light"/>
              </a:rPr>
              <a:t>tumorassociated</a:t>
            </a:r>
            <a:r>
              <a:rPr lang="en-US" altLang="zh-CN" dirty="0" smtClean="0">
                <a:latin typeface="FrutigerLTStd-Light"/>
              </a:rPr>
              <a:t> macrophages </a:t>
            </a:r>
            <a:r>
              <a:rPr lang="en-US" altLang="zh-CN" dirty="0">
                <a:latin typeface="FrutigerLTStd-Light"/>
              </a:rPr>
              <a:t>(TAMs) </a:t>
            </a:r>
            <a:r>
              <a:rPr lang="en-US" altLang="zh-CN" dirty="0" smtClean="0">
                <a:latin typeface="FrutigerLTStd-Light"/>
              </a:rPr>
              <a:t>per microscope </a:t>
            </a:r>
            <a:r>
              <a:rPr lang="en-US" altLang="zh-CN" dirty="0">
                <a:latin typeface="FrutigerLTStd-Light"/>
              </a:rPr>
              <a:t>field has been plotted vs. </a:t>
            </a:r>
            <a:r>
              <a:rPr lang="en-US" altLang="zh-CN" dirty="0" smtClean="0">
                <a:latin typeface="FrutigerLTStd-Light"/>
              </a:rPr>
              <a:t>the density </a:t>
            </a:r>
            <a:r>
              <a:rPr lang="en-US" altLang="zh-CN" dirty="0">
                <a:latin typeface="FrutigerLTStd-Light"/>
              </a:rPr>
              <a:t>of </a:t>
            </a:r>
            <a:r>
              <a:rPr lang="en-US" altLang="zh-CN" dirty="0" err="1">
                <a:latin typeface="FrutigerLTStd-Light"/>
              </a:rPr>
              <a:t>microvessels</a:t>
            </a:r>
            <a:r>
              <a:rPr lang="en-US" altLang="zh-CN" dirty="0">
                <a:latin typeface="FrutigerLTStd-Light"/>
              </a:rPr>
              <a:t> (i.e., capillaries</a:t>
            </a:r>
            <a:r>
              <a:rPr lang="en-US" altLang="zh-CN" dirty="0" smtClean="0">
                <a:latin typeface="FrutigerLTStd-Light"/>
              </a:rPr>
              <a:t>). Such </a:t>
            </a:r>
            <a:r>
              <a:rPr lang="en-US" altLang="zh-CN" dirty="0">
                <a:latin typeface="FrutigerLTStd-Light"/>
              </a:rPr>
              <a:t>correlations add further weight </a:t>
            </a:r>
            <a:r>
              <a:rPr lang="en-US" altLang="zh-CN" dirty="0" smtClean="0">
                <a:latin typeface="FrutigerLTStd-Light"/>
              </a:rPr>
              <a:t>to the </a:t>
            </a:r>
            <a:r>
              <a:rPr lang="en-US" altLang="zh-CN" dirty="0">
                <a:latin typeface="FrutigerLTStd-Light"/>
              </a:rPr>
              <a:t>notion that TAMs play a key role </a:t>
            </a:r>
            <a:r>
              <a:rPr lang="en-US" altLang="zh-CN" dirty="0" smtClean="0">
                <a:latin typeface="FrutigerLTStd-Light"/>
              </a:rPr>
              <a:t>in fostering </a:t>
            </a:r>
            <a:r>
              <a:rPr lang="en-US" altLang="zh-CN" dirty="0">
                <a:latin typeface="FrutigerLTStd-Light"/>
              </a:rPr>
              <a:t>tumor-associated angiogenesis.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303718" y="517766"/>
            <a:ext cx="9477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13.25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Macrophage involvement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in angiogenesis</a:t>
            </a:r>
          </a:p>
        </p:txBody>
      </p:sp>
    </p:spTree>
    <p:extLst>
      <p:ext uri="{BB962C8B-B14F-4D97-AF65-F5344CB8AC3E}">
        <p14:creationId xmlns:p14="http://schemas.microsoft.com/office/powerpoint/2010/main" val="7395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Picture 2" descr="figure_13_25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18" y="1603943"/>
            <a:ext cx="4367783" cy="417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9517" y="2215508"/>
            <a:ext cx="51175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(D) Macrophages in the </a:t>
            </a:r>
            <a:r>
              <a:rPr lang="en-US" altLang="zh-CN" dirty="0" err="1">
                <a:latin typeface="FrutigerLTStd-Light"/>
              </a:rPr>
              <a:t>stroma</a:t>
            </a:r>
            <a:r>
              <a:rPr lang="en-US" altLang="zh-CN" dirty="0">
                <a:latin typeface="FrutigerLTStd-Light"/>
              </a:rPr>
              <a:t> of </a:t>
            </a:r>
            <a:r>
              <a:rPr lang="en-US" altLang="zh-CN" dirty="0" smtClean="0">
                <a:latin typeface="FrutigerLTStd-Light"/>
              </a:rPr>
              <a:t>a human </a:t>
            </a:r>
            <a:r>
              <a:rPr lang="en-US" altLang="zh-CN" dirty="0">
                <a:latin typeface="FrutigerLTStd-Light"/>
              </a:rPr>
              <a:t>colorectal </a:t>
            </a:r>
            <a:r>
              <a:rPr lang="en-US" altLang="zh-CN" dirty="0" smtClean="0">
                <a:latin typeface="FrutigerLTStd-Light"/>
              </a:rPr>
              <a:t>adenocarcinoma produce </a:t>
            </a:r>
            <a:r>
              <a:rPr lang="en-US" altLang="zh-CN" dirty="0">
                <a:latin typeface="FrutigerLTStd-Light"/>
              </a:rPr>
              <a:t>matrix </a:t>
            </a:r>
            <a:r>
              <a:rPr lang="en-US" altLang="zh-CN" dirty="0" smtClean="0">
                <a:latin typeface="FrutigerLTStd-Light"/>
              </a:rPr>
              <a:t>metalloproteinase-9 (MMP-9</a:t>
            </a:r>
            <a:r>
              <a:rPr lang="en-US" altLang="zh-CN" dirty="0">
                <a:latin typeface="FrutigerLTStd-Light"/>
              </a:rPr>
              <a:t>; </a:t>
            </a:r>
            <a:r>
              <a:rPr lang="en-US" altLang="zh-CN" i="1" dirty="0">
                <a:latin typeface="FrutigerLTStd-LightItalic"/>
              </a:rPr>
              <a:t>brown spots</a:t>
            </a:r>
            <a:r>
              <a:rPr lang="en-US" altLang="zh-CN" dirty="0">
                <a:latin typeface="FrutigerLTStd-Light"/>
              </a:rPr>
              <a:t>), a key </a:t>
            </a:r>
            <a:r>
              <a:rPr lang="en-US" altLang="zh-CN" dirty="0" smtClean="0">
                <a:latin typeface="FrutigerLTStd-Light"/>
              </a:rPr>
              <a:t>enzyme in </a:t>
            </a:r>
            <a:r>
              <a:rPr lang="en-US" altLang="zh-CN" dirty="0">
                <a:latin typeface="FrutigerLTStd-Light"/>
              </a:rPr>
              <a:t>angiogenesis that acts by </a:t>
            </a:r>
            <a:r>
              <a:rPr lang="en-US" altLang="zh-CN" dirty="0" smtClean="0">
                <a:latin typeface="FrutigerLTStd-Light"/>
              </a:rPr>
              <a:t>liberating </a:t>
            </a:r>
            <a:r>
              <a:rPr lang="en-US" altLang="zh-CN" dirty="0" err="1" smtClean="0">
                <a:latin typeface="FrutigerLTStd-Light"/>
              </a:rPr>
              <a:t>angiogenic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factors from the ECM.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303718" y="517766"/>
            <a:ext cx="9477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13.25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Macrophage involvement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in angiogenesis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73366" y="6083077"/>
            <a:ext cx="7820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Macrophage </a:t>
            </a:r>
            <a:r>
              <a:rPr lang="en-US" altLang="zh-CN" sz="2400" dirty="0" smtClean="0"/>
              <a:t>   </a:t>
            </a:r>
            <a:r>
              <a:rPr lang="en-US" altLang="zh-CN" sz="2400" dirty="0" smtClean="0">
                <a:sym typeface="Wingdings" panose="05000000000000000000" pitchFamily="2" charset="2"/>
              </a:rPr>
              <a:t>   </a:t>
            </a:r>
            <a:r>
              <a:rPr lang="en-US" altLang="zh-CN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MMP-9 </a:t>
            </a:r>
            <a:r>
              <a:rPr lang="en-US" altLang="zh-CN" sz="2400" dirty="0" smtClean="0">
                <a:sym typeface="Wingdings" panose="05000000000000000000" pitchFamily="2" charset="2"/>
              </a:rPr>
              <a:t>   </a:t>
            </a:r>
            <a:r>
              <a:rPr lang="en-US" altLang="zh-CN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VEGF</a:t>
            </a:r>
            <a:r>
              <a:rPr lang="en-US" altLang="zh-CN" sz="2400" dirty="0" smtClean="0">
                <a:sym typeface="Wingdings" panose="05000000000000000000" pitchFamily="2" charset="2"/>
              </a:rPr>
              <a:t>    </a:t>
            </a:r>
            <a:r>
              <a:rPr lang="en-US" altLang="zh-CN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angiogenesis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 descr="figure_13_25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9" y="197104"/>
            <a:ext cx="5807075" cy="63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08320" y="94496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13.25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Macrophage involvement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in angiogenesis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6099684" y="3347498"/>
            <a:ext cx="56046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(E) Macrophages play a major role </a:t>
            </a:r>
            <a:r>
              <a:rPr lang="en-US" altLang="zh-CN" dirty="0" smtClean="0">
                <a:latin typeface="FrutigerLTStd-Light"/>
              </a:rPr>
              <a:t>in releasing </a:t>
            </a:r>
            <a:r>
              <a:rPr lang="en-US" altLang="zh-CN" dirty="0" err="1">
                <a:latin typeface="FrutigerLTStd-Light"/>
              </a:rPr>
              <a:t>mitogenic</a:t>
            </a:r>
            <a:r>
              <a:rPr lang="en-US" altLang="zh-CN" dirty="0">
                <a:latin typeface="FrutigerLTStd-Light"/>
              </a:rPr>
              <a:t> factors for </a:t>
            </a:r>
            <a:r>
              <a:rPr lang="en-US" altLang="zh-CN" dirty="0" smtClean="0">
                <a:latin typeface="FrutigerLTStd-Light"/>
              </a:rPr>
              <a:t>carcinoma cells </a:t>
            </a:r>
            <a:r>
              <a:rPr lang="en-US" altLang="zh-CN" dirty="0">
                <a:latin typeface="FrutigerLTStd-Light"/>
              </a:rPr>
              <a:t>as well as reorganizing the </a:t>
            </a:r>
            <a:r>
              <a:rPr lang="en-US" altLang="zh-CN" dirty="0" smtClean="0">
                <a:latin typeface="FrutigerLTStd-Light"/>
              </a:rPr>
              <a:t>tumor </a:t>
            </a:r>
            <a:r>
              <a:rPr lang="en-US" altLang="zh-CN" dirty="0" err="1" smtClean="0">
                <a:latin typeface="FrutigerLTStd-Light"/>
              </a:rPr>
              <a:t>stroma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in order to facilitate </a:t>
            </a:r>
            <a:r>
              <a:rPr lang="en-US" altLang="zh-CN" dirty="0" smtClean="0">
                <a:latin typeface="FrutigerLTStd-Light"/>
              </a:rPr>
              <a:t>angiogenesis and</a:t>
            </a:r>
            <a:r>
              <a:rPr lang="en-US" altLang="zh-CN" dirty="0">
                <a:latin typeface="FrutigerLTStd-Light"/>
              </a:rPr>
              <a:t>, in some tumors, </a:t>
            </a:r>
            <a:r>
              <a:rPr lang="en-US" altLang="zh-CN" dirty="0" smtClean="0">
                <a:latin typeface="FrutigerLTStd-Light"/>
              </a:rPr>
              <a:t>carcinoma cell </a:t>
            </a:r>
            <a:r>
              <a:rPr lang="en-US" altLang="zh-CN" dirty="0">
                <a:latin typeface="FrutigerLTStd-Light"/>
              </a:rPr>
              <a:t>invasiveness. MMPs, </a:t>
            </a:r>
            <a:r>
              <a:rPr lang="en-US" altLang="zh-CN" dirty="0" smtClean="0">
                <a:latin typeface="FrutigerLTStd-Light"/>
              </a:rPr>
              <a:t>matrix </a:t>
            </a:r>
            <a:r>
              <a:rPr lang="en-US" altLang="zh-CN" dirty="0" err="1" smtClean="0">
                <a:latin typeface="FrutigerLTStd-Light"/>
              </a:rPr>
              <a:t>metalloproteinases</a:t>
            </a:r>
            <a:r>
              <a:rPr lang="en-US" altLang="zh-CN" dirty="0">
                <a:latin typeface="FrutigerLTStd-Light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3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82818" y="482846"/>
            <a:ext cx="6263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History of Angiogenesis study</a:t>
            </a:r>
            <a:endParaRPr lang="zh-CN" altLang="en-US" sz="36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2312" y="2154859"/>
            <a:ext cx="9433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essential role of angiogenesis in tumor growth was first proposed in 1971 by </a:t>
            </a:r>
            <a:r>
              <a:rPr lang="en-US" altLang="zh-CN" b="1" dirty="0">
                <a:solidFill>
                  <a:srgbClr val="FF0000"/>
                </a:solidFill>
              </a:rPr>
              <a:t>Judah </a:t>
            </a:r>
            <a:r>
              <a:rPr lang="en-US" altLang="zh-CN" b="1" dirty="0" err="1">
                <a:solidFill>
                  <a:srgbClr val="FF0000"/>
                </a:solidFill>
              </a:rPr>
              <a:t>Folkman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2312" y="3078171"/>
            <a:ext cx="1013764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In 1971, </a:t>
            </a:r>
            <a:r>
              <a:rPr lang="en-US" altLang="zh-CN" dirty="0" err="1"/>
              <a:t>Folkman</a:t>
            </a:r>
            <a:r>
              <a:rPr lang="en-US" altLang="zh-CN" dirty="0"/>
              <a:t> published in the “New England Journal of Medicine” a hypothesis that tumor growth is angiogenesis dependent and that inhibition of angiogenesis could be </a:t>
            </a:r>
            <a:r>
              <a:rPr lang="en-US" altLang="zh-CN" dirty="0" smtClean="0"/>
              <a:t>therapeutic. </a:t>
            </a:r>
            <a:r>
              <a:rPr lang="en-US" altLang="zh-CN" dirty="0"/>
              <a:t>This article also introduced the term anti-angiogenesis to mean the prevention of new vessel sprout from being recruited by a tumor. </a:t>
            </a:r>
            <a:r>
              <a:rPr lang="en-US" altLang="zh-CN" u="sng" dirty="0">
                <a:solidFill>
                  <a:srgbClr val="FF0000"/>
                </a:solidFill>
              </a:rPr>
              <a:t>The hypothesis predicted that tumors would be </a:t>
            </a:r>
            <a:r>
              <a:rPr lang="en-US" altLang="zh-CN" u="sng" dirty="0" smtClean="0">
                <a:solidFill>
                  <a:srgbClr val="FF0000"/>
                </a:solidFill>
              </a:rPr>
              <a:t>unable </a:t>
            </a:r>
            <a:r>
              <a:rPr lang="en-US" altLang="zh-CN" u="sng" dirty="0">
                <a:solidFill>
                  <a:srgbClr val="FF0000"/>
                </a:solidFill>
              </a:rPr>
              <a:t>to grow beyond a microscopic size of 1–2 mm</a:t>
            </a:r>
            <a:r>
              <a:rPr lang="en-US" altLang="zh-CN" u="sng" baseline="30000" dirty="0">
                <a:solidFill>
                  <a:srgbClr val="FF0000"/>
                </a:solidFill>
              </a:rPr>
              <a:t>3</a:t>
            </a:r>
            <a:r>
              <a:rPr lang="en-US" altLang="zh-CN" u="sng" dirty="0">
                <a:solidFill>
                  <a:srgbClr val="FF0000"/>
                </a:solidFill>
              </a:rPr>
              <a:t> without continuous recruitment of new capillary blood vessels.</a:t>
            </a:r>
            <a:endParaRPr lang="zh-CN" altLang="en-US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figure_13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4" y="1521461"/>
            <a:ext cx="4567990" cy="499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76189" y="2125241"/>
            <a:ext cx="62215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A) A high-grade invasive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ductal carcinoma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of the breast, in which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the membranes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latin typeface="FrutigerLTStd-LightItalic"/>
              </a:rPr>
              <a:t>arrows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) of the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epithelial cells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are stained </a:t>
            </a:r>
            <a:r>
              <a:rPr lang="en-US" altLang="zh-CN" sz="1600" i="1" dirty="0">
                <a:solidFill>
                  <a:srgbClr val="000000"/>
                </a:solidFill>
                <a:latin typeface="FrutigerLTStd-LightItalic"/>
              </a:rPr>
              <a:t>brown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, while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the nuclei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of the stromal cells are </a:t>
            </a:r>
            <a:r>
              <a:rPr lang="en-US" altLang="zh-CN" sz="1600" i="1" u="sng" dirty="0" smtClean="0">
                <a:solidFill>
                  <a:srgbClr val="FF0000"/>
                </a:solidFill>
                <a:latin typeface="FrutigerLTStd-LightItalic"/>
              </a:rPr>
              <a:t>light blue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.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(B) A colon carcinoma (</a:t>
            </a:r>
            <a:r>
              <a:rPr lang="en-US" altLang="zh-CN" sz="1600" i="1" dirty="0" smtClean="0">
                <a:solidFill>
                  <a:srgbClr val="000000"/>
                </a:solidFill>
                <a:latin typeface="FrutigerLTStd-LightItalic"/>
              </a:rPr>
              <a:t>right side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) and normal colonic mucosa (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N),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in which fibroblast-like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cells in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tumor-associated stroma (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TAS) are </a:t>
            </a:r>
            <a:r>
              <a:rPr lang="en-US" altLang="zh-CN" sz="1600" u="sng" dirty="0" err="1">
                <a:solidFill>
                  <a:srgbClr val="FF0000"/>
                </a:solidFill>
                <a:latin typeface="FrutigerLTStd-Light"/>
              </a:rPr>
              <a:t>immunostained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1600" i="1" u="sng" dirty="0">
                <a:solidFill>
                  <a:srgbClr val="FF0000"/>
                </a:solidFill>
                <a:latin typeface="FrutigerLTStd-LightItalic"/>
              </a:rPr>
              <a:t>dark brown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for PINCH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(a protein associated with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the cytoplasmic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tails of </a:t>
            </a:r>
            <a:r>
              <a:rPr lang="en-US" altLang="zh-CN" sz="1600" dirty="0" err="1">
                <a:solidFill>
                  <a:srgbClr val="000000"/>
                </a:solidFill>
                <a:latin typeface="FrutigerLTStd-Light"/>
              </a:rPr>
              <a:t>integrins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),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while the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nuclei of epithelial cancer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cells lining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ducts are </a:t>
            </a:r>
            <a:r>
              <a:rPr lang="en-US" altLang="zh-CN" sz="1600" i="1" dirty="0">
                <a:solidFill>
                  <a:srgbClr val="000000"/>
                </a:solidFill>
                <a:latin typeface="FrutigerLTStd-LightItalic"/>
              </a:rPr>
              <a:t>light blue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. (C) A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lobular(</a:t>
            </a:r>
            <a:r>
              <a:rPr lang="zh-CN" altLang="en-US" sz="1600" dirty="0"/>
              <a:t>小叶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) carcinoma </a:t>
            </a:r>
            <a:r>
              <a:rPr lang="en-US" altLang="zh-CN" sz="1600" i="1" dirty="0">
                <a:solidFill>
                  <a:srgbClr val="000000"/>
                </a:solidFill>
                <a:latin typeface="FrutigerLTStd-LightItalic"/>
              </a:rPr>
              <a:t>in situ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of the breast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showing small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clusters of cancer cells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surrounded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by thin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layers of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stromal fibroblasts that have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been </a:t>
            </a:r>
            <a:r>
              <a:rPr lang="en-US" altLang="zh-CN" sz="1600" u="sng" dirty="0" err="1" smtClean="0">
                <a:solidFill>
                  <a:srgbClr val="FF0000"/>
                </a:solidFill>
                <a:latin typeface="FrutigerLTStd-Light"/>
              </a:rPr>
              <a:t>immunostained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for PINCH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antigen (</a:t>
            </a:r>
            <a:r>
              <a:rPr lang="en-US" altLang="zh-CN" sz="1600" i="1" u="sng" dirty="0" smtClean="0">
                <a:solidFill>
                  <a:srgbClr val="FF0000"/>
                </a:solidFill>
                <a:latin typeface="FrutigerLTStd-LightItalic"/>
              </a:rPr>
              <a:t>dark </a:t>
            </a:r>
            <a:r>
              <a:rPr lang="en-US" altLang="zh-CN" sz="1600" i="1" u="sng" dirty="0">
                <a:solidFill>
                  <a:srgbClr val="FF0000"/>
                </a:solidFill>
                <a:latin typeface="FrutigerLTStd-LightItalic"/>
              </a:rPr>
              <a:t>brown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).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(D) An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adenocarcinoma of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the stomach in which the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cancer cells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latin typeface="FrutigerLTStd-LightItalic"/>
              </a:rPr>
              <a:t>purple, lower left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) are adjacent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to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extensive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stroma, which has been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stained for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collagen (</a:t>
            </a:r>
            <a:r>
              <a:rPr lang="en-US" altLang="zh-CN" sz="1600" i="1" u="sng" dirty="0">
                <a:solidFill>
                  <a:srgbClr val="FF0000"/>
                </a:solidFill>
                <a:latin typeface="FrutigerLTStd-LightItalic"/>
              </a:rPr>
              <a:t>blue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). </a:t>
            </a:r>
            <a:endParaRPr lang="zh-CN" altLang="en-US" sz="1600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10492" y="194250"/>
            <a:ext cx="96286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Stromal components of several commonly occurring carcinomas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156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5840" y="2170042"/>
            <a:ext cx="10780776" cy="131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13.6 Endothelial cells and the vessels that they form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ensure tumors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adequate access to the circulation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3554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figure_13_27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39" y="1924123"/>
            <a:ext cx="4515297" cy="4001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24128" y="319805"/>
            <a:ext cx="101333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Hypoxia and necrosis of cells in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poorly vascularized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sections of tissues</a:t>
            </a: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665976" y="3324552"/>
            <a:ext cx="2402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Capillary:   Green;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Hypoxia:   Red;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1306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 descr="figure_13_2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39" y="2513807"/>
            <a:ext cx="7540905" cy="330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24128" y="319805"/>
            <a:ext cx="101333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Hypoxia and necrosis of cells in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poorly vascularized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sections of tissues</a:t>
            </a:r>
            <a:endParaRPr lang="zh-CN" alt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151576" y="4329782"/>
            <a:ext cx="676656" cy="1883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06605" y="6135624"/>
            <a:ext cx="96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capillary</a:t>
            </a:r>
            <a:endParaRPr lang="zh-CN" alt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867143" y="2021019"/>
            <a:ext cx="860917" cy="797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28060" y="183635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Dead cells</a:t>
            </a:r>
            <a:endParaRPr lang="zh-CN" alt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457669" y="4873752"/>
            <a:ext cx="2015904" cy="941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73573" y="5630918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Healthy cells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73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5073" y="2507224"/>
            <a:ext cx="94914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The most obvious stromal support required by tumors has already been cited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repeatedly in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this chapter: like normal tissues, tumors require access to the circulation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in order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to grow and survive. As early as the mid-1950s, pathologists noted that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cancer cells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grew preferentially around blood vessels. </a:t>
            </a:r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Those tumor cells that were </a:t>
            </a:r>
            <a:r>
              <a:rPr lang="en-US" altLang="zh-CN" u="sng" dirty="0" smtClean="0">
                <a:solidFill>
                  <a:srgbClr val="FF0000"/>
                </a:solidFill>
                <a:latin typeface="UtopiaStd-Regular"/>
              </a:rPr>
              <a:t>located more </a:t>
            </a:r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than about 0.2 mm away from blood vessels were found to be </a:t>
            </a:r>
            <a:r>
              <a:rPr lang="en-US" altLang="zh-CN" u="sng" dirty="0" smtClean="0">
                <a:solidFill>
                  <a:srgbClr val="FF0000"/>
                </a:solidFill>
                <a:latin typeface="UtopiaStd-Regular"/>
              </a:rPr>
              <a:t>non growing</a:t>
            </a:r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while others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even farther away were seen to be dying (</a:t>
            </a:r>
            <a:r>
              <a:rPr lang="en-US" altLang="zh-CN" dirty="0">
                <a:solidFill>
                  <a:srgbClr val="1271FF"/>
                </a:solidFill>
                <a:latin typeface="UtopiaStd-Semibold"/>
              </a:rPr>
              <a:t>Figure 13.27A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).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024128" y="319805"/>
            <a:ext cx="101333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Hypoxia and necrosis of cells in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poorly vascularized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sections of tissues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641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figure_13_2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4" y="566693"/>
            <a:ext cx="4533419" cy="591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36944" y="566693"/>
            <a:ext cx="64149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Hypoxia and necrosis of cells in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poorly vascularized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sections of tissues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227216" y="2491082"/>
            <a:ext cx="609578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(D) </a:t>
            </a:r>
            <a:r>
              <a:rPr lang="en-US" altLang="zh-CN" dirty="0" smtClean="0">
                <a:latin typeface="FrutigerLTStd-Light"/>
              </a:rPr>
              <a:t>Measurements of </a:t>
            </a:r>
            <a:r>
              <a:rPr lang="en-US" altLang="zh-CN" dirty="0">
                <a:latin typeface="FrutigerLTStd-Light"/>
              </a:rPr>
              <a:t>five parameters indicate the dramatic changes that occur </a:t>
            </a:r>
            <a:r>
              <a:rPr lang="en-US" altLang="zh-CN" dirty="0" smtClean="0">
                <a:latin typeface="FrutigerLTStd-Light"/>
              </a:rPr>
              <a:t>with increasing </a:t>
            </a:r>
            <a:r>
              <a:rPr lang="en-US" altLang="zh-CN" dirty="0">
                <a:latin typeface="FrutigerLTStd-Light"/>
              </a:rPr>
              <a:t>distance from </a:t>
            </a:r>
            <a:r>
              <a:rPr lang="en-US" altLang="zh-CN" dirty="0" err="1">
                <a:latin typeface="FrutigerLTStd-Light"/>
              </a:rPr>
              <a:t>microvessels</a:t>
            </a:r>
            <a:r>
              <a:rPr lang="en-US" altLang="zh-CN" dirty="0">
                <a:latin typeface="FrutigerLTStd-Light"/>
              </a:rPr>
              <a:t> within tumors. </a:t>
            </a:r>
            <a:r>
              <a:rPr lang="en-US" altLang="zh-CN" dirty="0" smtClean="0">
                <a:latin typeface="FrutigerLTStd-Light"/>
              </a:rPr>
              <a:t>Parameters have </a:t>
            </a:r>
            <a:r>
              <a:rPr lang="en-US" altLang="zh-CN" dirty="0">
                <a:latin typeface="FrutigerLTStd-Light"/>
              </a:rPr>
              <a:t>been calculated from two arterioles running in </a:t>
            </a:r>
            <a:r>
              <a:rPr lang="en-US" altLang="zh-CN" dirty="0" smtClean="0">
                <a:latin typeface="FrutigerLTStd-Light"/>
              </a:rPr>
              <a:t>parallel, 180 </a:t>
            </a:r>
            <a:r>
              <a:rPr lang="en-US" altLang="zh-CN" dirty="0" err="1">
                <a:latin typeface="TimesNewRomanPSMT"/>
              </a:rPr>
              <a:t>μ</a:t>
            </a:r>
            <a:r>
              <a:rPr lang="en-US" altLang="zh-CN" dirty="0" err="1">
                <a:latin typeface="FrutigerLTStd-Light"/>
              </a:rPr>
              <a:t>m</a:t>
            </a:r>
            <a:r>
              <a:rPr lang="en-US" altLang="zh-CN" dirty="0">
                <a:latin typeface="FrutigerLTStd-Light"/>
              </a:rPr>
              <a:t> apart. </a:t>
            </a:r>
            <a:r>
              <a:rPr lang="en-US" altLang="zh-CN" dirty="0" err="1">
                <a:latin typeface="FrutigerLTStd-Light"/>
              </a:rPr>
              <a:t>pHe</a:t>
            </a:r>
            <a:r>
              <a:rPr lang="en-US" altLang="zh-CN" dirty="0">
                <a:latin typeface="FrutigerLTStd-Light"/>
              </a:rPr>
              <a:t> represents the pH of extracellular fluid. </a:t>
            </a:r>
            <a:r>
              <a:rPr lang="en-US" altLang="zh-CN" dirty="0" smtClean="0">
                <a:latin typeface="FrutigerLTStd-Light"/>
              </a:rPr>
              <a:t>These measurements </a:t>
            </a:r>
            <a:r>
              <a:rPr lang="en-US" altLang="zh-CN" dirty="0">
                <a:latin typeface="FrutigerLTStd-Light"/>
              </a:rPr>
              <a:t>in aggregate explain why cells that are </a:t>
            </a:r>
            <a:r>
              <a:rPr lang="en-US" altLang="zh-CN" dirty="0" smtClean="0">
                <a:latin typeface="FrutigerLTStd-Light"/>
              </a:rPr>
              <a:t>situated at </a:t>
            </a:r>
            <a:r>
              <a:rPr lang="en-US" altLang="zh-CN" dirty="0">
                <a:latin typeface="FrutigerLTStd-Light"/>
              </a:rPr>
              <a:t>some distance from a </a:t>
            </a:r>
            <a:r>
              <a:rPr lang="en-US" altLang="zh-CN" dirty="0" err="1">
                <a:latin typeface="FrutigerLTStd-Light"/>
              </a:rPr>
              <a:t>microvessel</a:t>
            </a:r>
            <a:r>
              <a:rPr lang="en-US" altLang="zh-CN" dirty="0">
                <a:latin typeface="FrutigerLTStd-Light"/>
              </a:rPr>
              <a:t> experience a </a:t>
            </a:r>
            <a:r>
              <a:rPr lang="en-US" altLang="zh-CN" dirty="0" smtClean="0">
                <a:latin typeface="FrutigerLTStd-Light"/>
              </a:rPr>
              <a:t>sub-optimal environment </a:t>
            </a:r>
            <a:r>
              <a:rPr lang="en-US" altLang="zh-CN" dirty="0">
                <a:latin typeface="FrutigerLTStd-Light"/>
              </a:rPr>
              <a:t>that often leads to their death by necrosis.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9192" y="768542"/>
            <a:ext cx="6818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Oxygen concentration and hypoxia</a:t>
            </a:r>
            <a:endParaRPr lang="zh-CN" alt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890182" y="2852928"/>
            <a:ext cx="28065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Atmosphere: 20-21%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Most tissues: 3-5%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Hypoxia:  &lt; 1%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30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 descr="figure_13_2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17" y="1685925"/>
            <a:ext cx="3037238" cy="4674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1037" y="2730549"/>
            <a:ext cx="53269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Because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high metabolic rates, certain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tissues develop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an extremely high density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capillaries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ensuring almost every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cell direct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contact with endothelial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cells and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capillaries that they form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. 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A) Virtually every hepatocyte in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liver is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adjacent to a space, termed a 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sinusoid (</a:t>
            </a:r>
            <a:r>
              <a:rPr lang="zh-CN" altLang="en-US" dirty="0"/>
              <a:t>窦状毛细血管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)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, that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is lined with endothelial cells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and serves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as a capillary.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88695" y="379141"/>
            <a:ext cx="86146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13.29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Dense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microvasculature in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normal liver and muscle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7767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 descr="figure_13_2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88" y="1531785"/>
            <a:ext cx="3732612" cy="5094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77327" y="3201739"/>
            <a:ext cx="52297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(B) Each muscle </a:t>
            </a:r>
            <a:r>
              <a:rPr lang="en-US" altLang="zh-CN" dirty="0" smtClean="0">
                <a:latin typeface="FrutigerLTStd-Light"/>
              </a:rPr>
              <a:t>fiber, </a:t>
            </a:r>
            <a:r>
              <a:rPr lang="en-US" altLang="zh-CN" dirty="0" err="1" smtClean="0">
                <a:latin typeface="FrutigerLTStd-Light"/>
              </a:rPr>
              <a:t>immunostained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with an </a:t>
            </a:r>
            <a:r>
              <a:rPr lang="en-US" altLang="zh-CN" dirty="0" smtClean="0">
                <a:latin typeface="FrutigerLTStd-Light"/>
              </a:rPr>
              <a:t>anti-</a:t>
            </a:r>
            <a:r>
              <a:rPr lang="en-US" altLang="zh-CN" dirty="0" err="1" smtClean="0">
                <a:latin typeface="FrutigerLTStd-Light"/>
              </a:rPr>
              <a:t>laminin</a:t>
            </a:r>
            <a:r>
              <a:rPr lang="en-US" altLang="zh-CN" dirty="0" smtClean="0">
                <a:latin typeface="FrutigerLTStd-Light"/>
              </a:rPr>
              <a:t> antibody</a:t>
            </a:r>
            <a:r>
              <a:rPr lang="en-US" altLang="zh-CN" dirty="0">
                <a:latin typeface="FrutigerLTStd-Light"/>
              </a:rPr>
              <a:t>, is a single </a:t>
            </a:r>
            <a:r>
              <a:rPr lang="en-US" altLang="zh-CN" dirty="0" smtClean="0">
                <a:latin typeface="FrutigerLTStd-Light"/>
              </a:rPr>
              <a:t>syncytial (</a:t>
            </a:r>
            <a:r>
              <a:rPr lang="zh-CN" altLang="en-US" dirty="0"/>
              <a:t>多核体的</a:t>
            </a:r>
            <a:r>
              <a:rPr lang="en-US" altLang="zh-CN" dirty="0" smtClean="0">
                <a:latin typeface="FrutigerLTStd-Light"/>
              </a:rPr>
              <a:t>)cell</a:t>
            </a:r>
            <a:r>
              <a:rPr lang="en-US" altLang="zh-CN" dirty="0">
                <a:latin typeface="FrutigerLTStd-Light"/>
              </a:rPr>
              <a:t>, </a:t>
            </a:r>
            <a:r>
              <a:rPr lang="en-US" altLang="zh-CN" dirty="0" smtClean="0">
                <a:latin typeface="FrutigerLTStd-Light"/>
              </a:rPr>
              <a:t>formed by </a:t>
            </a:r>
            <a:r>
              <a:rPr lang="en-US" altLang="zh-CN" dirty="0">
                <a:latin typeface="FrutigerLTStd-Light"/>
              </a:rPr>
              <a:t>the fusion of a number of </a:t>
            </a:r>
            <a:r>
              <a:rPr lang="en-US" altLang="zh-CN" dirty="0" smtClean="0">
                <a:latin typeface="FrutigerLTStd-Light"/>
              </a:rPr>
              <a:t>myoblasts.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Each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muscle fiber lies adjacent to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one or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more capillaries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arrows, dark </a:t>
            </a:r>
            <a:r>
              <a:rPr lang="en-US" altLang="zh-CN" i="1" dirty="0" smtClean="0">
                <a:latin typeface="FrutigerLTStd-LightItalic"/>
              </a:rPr>
              <a:t>brown spots</a:t>
            </a:r>
            <a:r>
              <a:rPr lang="en-US" altLang="zh-CN" dirty="0">
                <a:latin typeface="FrutigerLTStd-Light"/>
              </a:rPr>
              <a:t>).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788695" y="379141"/>
            <a:ext cx="86146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13.29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Dense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microvasculature in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normal liver and muscle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064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2" descr="figure_13_30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4" y="2417242"/>
            <a:ext cx="4963597" cy="367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17631" y="2749830"/>
            <a:ext cx="52531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latin typeface="FrutigerLTStd-Light"/>
              </a:rPr>
              <a:t>A) This transmission electron micrograph reveals the cross </a:t>
            </a:r>
            <a:r>
              <a:rPr lang="en-US" altLang="zh-CN" sz="2000" dirty="0" smtClean="0">
                <a:solidFill>
                  <a:srgbClr val="000000"/>
                </a:solidFill>
                <a:latin typeface="FrutigerLTStd-Light"/>
              </a:rPr>
              <a:t>section through </a:t>
            </a:r>
            <a:r>
              <a:rPr lang="en-US" altLang="zh-CN" sz="2000" dirty="0">
                <a:solidFill>
                  <a:srgbClr val="000000"/>
                </a:solidFill>
                <a:latin typeface="FrutigerLTStd-Light"/>
              </a:rPr>
              <a:t>a capillary in the midst of cardiac muscle and shows </a:t>
            </a:r>
            <a:r>
              <a:rPr lang="en-US" altLang="zh-CN" sz="2000" dirty="0" smtClean="0">
                <a:solidFill>
                  <a:srgbClr val="000000"/>
                </a:solidFill>
                <a:latin typeface="FrutigerLTStd-Light"/>
              </a:rPr>
              <a:t>how the </a:t>
            </a:r>
            <a:r>
              <a:rPr lang="en-US" altLang="zh-CN" sz="2000" dirty="0" err="1">
                <a:solidFill>
                  <a:srgbClr val="000000"/>
                </a:solidFill>
                <a:latin typeface="FrutigerLTStd-Light"/>
              </a:rPr>
              <a:t>cytoplasms</a:t>
            </a:r>
            <a:r>
              <a:rPr lang="en-US" altLang="zh-CN" sz="2000" dirty="0">
                <a:solidFill>
                  <a:srgbClr val="000000"/>
                </a:solidFill>
                <a:latin typeface="FrutigerLTStd-Light"/>
              </a:rPr>
              <a:t> of </a:t>
            </a:r>
            <a:r>
              <a:rPr lang="en-US" altLang="zh-CN" sz="2000" dirty="0">
                <a:solidFill>
                  <a:srgbClr val="FF0000"/>
                </a:solidFill>
                <a:latin typeface="FrutigerLTStd-Light"/>
              </a:rPr>
              <a:t>two endothelial cells </a:t>
            </a:r>
            <a:r>
              <a:rPr lang="en-US" altLang="zh-CN" sz="2000" dirty="0">
                <a:solidFill>
                  <a:srgbClr val="000000"/>
                </a:solidFill>
                <a:latin typeface="FrutigerLTStd-Light"/>
              </a:rPr>
              <a:t>have become </a:t>
            </a:r>
            <a:r>
              <a:rPr lang="en-US" altLang="zh-CN" sz="2000" dirty="0" smtClean="0">
                <a:solidFill>
                  <a:srgbClr val="000000"/>
                </a:solidFill>
                <a:latin typeface="FrutigerLTStd-Light"/>
              </a:rPr>
              <a:t>joined (</a:t>
            </a:r>
            <a:r>
              <a:rPr lang="en-US" altLang="zh-CN" sz="2000" i="1" dirty="0" smtClean="0">
                <a:solidFill>
                  <a:srgbClr val="000000"/>
                </a:solidFill>
                <a:latin typeface="FrutigerLTStd-LightItalic"/>
              </a:rPr>
              <a:t>arrows</a:t>
            </a:r>
            <a:r>
              <a:rPr lang="en-US" altLang="zh-CN" sz="2000" dirty="0">
                <a:solidFill>
                  <a:srgbClr val="000000"/>
                </a:solidFill>
                <a:latin typeface="FrutigerLTStd-Light"/>
              </a:rPr>
              <a:t>) to form the lumen of a capillary. </a:t>
            </a:r>
            <a:r>
              <a:rPr lang="en-US" altLang="zh-CN" sz="2000" dirty="0" smtClean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sz="2000" dirty="0">
                <a:solidFill>
                  <a:srgbClr val="000000"/>
                </a:solidFill>
                <a:latin typeface="FrutigerLTStd-Light"/>
              </a:rPr>
              <a:t>nucleus of one of the endothelial cells is </a:t>
            </a:r>
            <a:r>
              <a:rPr lang="en-US" altLang="zh-CN" sz="2000" dirty="0" smtClean="0">
                <a:solidFill>
                  <a:srgbClr val="000000"/>
                </a:solidFill>
                <a:latin typeface="FrutigerLTStd-Light"/>
              </a:rPr>
              <a:t>also seen </a:t>
            </a:r>
            <a:r>
              <a:rPr lang="en-US" altLang="zh-CN" sz="2000" dirty="0">
                <a:solidFill>
                  <a:srgbClr val="000000"/>
                </a:solidFill>
                <a:latin typeface="FrutigerLTStd-Light"/>
              </a:rPr>
              <a:t>here. </a:t>
            </a:r>
            <a:endParaRPr lang="zh-CN" alt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2243387" y="439503"/>
            <a:ext cx="76545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13.30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Endothelial (</a:t>
            </a:r>
            <a:r>
              <a:rPr lang="zh-CN" altLang="en-US" sz="2800" dirty="0"/>
              <a:t>内皮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)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cells and the formation of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capillaries(</a:t>
            </a:r>
            <a:r>
              <a:rPr lang="zh-CN" altLang="en-US" sz="2800" dirty="0"/>
              <a:t>毛细血管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)</a:t>
            </a:r>
            <a:endParaRPr lang="en-US" altLang="zh-CN" sz="2800" b="1" dirty="0">
              <a:solidFill>
                <a:srgbClr val="000000"/>
              </a:solidFill>
              <a:latin typeface="FrutigerLTStd-Bold"/>
            </a:endParaRPr>
          </a:p>
        </p:txBody>
      </p:sp>
    </p:spTree>
    <p:extLst>
      <p:ext uri="{BB962C8B-B14F-4D97-AF65-F5344CB8AC3E}">
        <p14:creationId xmlns:p14="http://schemas.microsoft.com/office/powerpoint/2010/main" val="345539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 descr="figure_13_30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98" y="1871797"/>
            <a:ext cx="3768371" cy="47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05744" y="2861917"/>
            <a:ext cx="61328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(B) Early in the formation of </a:t>
            </a:r>
            <a:r>
              <a:rPr lang="en-US" altLang="zh-CN" dirty="0" smtClean="0">
                <a:latin typeface="FrutigerLTStd-Light"/>
              </a:rPr>
              <a:t>many tumors</a:t>
            </a:r>
            <a:r>
              <a:rPr lang="en-US" altLang="zh-CN" dirty="0">
                <a:latin typeface="FrutigerLTStd-Light"/>
              </a:rPr>
              <a:t>, the bulk of the endothelial cells derive from </a:t>
            </a:r>
            <a:r>
              <a:rPr lang="en-US" altLang="zh-CN" dirty="0" smtClean="0">
                <a:latin typeface="FrutigerLTStd-Light"/>
              </a:rPr>
              <a:t>endothelial progenitor </a:t>
            </a:r>
            <a:r>
              <a:rPr lang="en-US" altLang="zh-CN" dirty="0">
                <a:latin typeface="FrutigerLTStd-Light"/>
              </a:rPr>
              <a:t>cells (EPCs) that are acquired via the circulation </a:t>
            </a:r>
            <a:r>
              <a:rPr lang="en-US" altLang="zh-CN" dirty="0" smtClean="0">
                <a:latin typeface="FrutigerLTStd-Light"/>
              </a:rPr>
              <a:t>from the </a:t>
            </a:r>
            <a:r>
              <a:rPr lang="en-US" altLang="zh-CN" dirty="0">
                <a:latin typeface="FrutigerLTStd-Light"/>
              </a:rPr>
              <a:t>bone marrow and differentiate within the tumor </a:t>
            </a:r>
            <a:r>
              <a:rPr lang="en-US" altLang="zh-CN" dirty="0" err="1">
                <a:latin typeface="FrutigerLTStd-Light"/>
              </a:rPr>
              <a:t>stroma</a:t>
            </a:r>
            <a:r>
              <a:rPr lang="en-US" altLang="zh-CN" dirty="0">
                <a:latin typeface="FrutigerLTStd-Light"/>
              </a:rPr>
              <a:t>.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The endothelial cell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is indicated by the CD31 endothelial-specific marker (</a:t>
            </a:r>
            <a:r>
              <a:rPr lang="en-US" altLang="zh-CN" i="1" dirty="0">
                <a:solidFill>
                  <a:srgbClr val="FF0000"/>
                </a:solidFill>
                <a:latin typeface="FrutigerLTStd-LightItalic"/>
              </a:rPr>
              <a:t>red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)</a:t>
            </a:r>
            <a:r>
              <a:rPr lang="en-US" altLang="zh-CN" dirty="0" smtClean="0">
                <a:latin typeface="FrutigerLTStd-Light"/>
              </a:rPr>
              <a:t>. 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243387" y="439503"/>
            <a:ext cx="76545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13.30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Endothelial cells and the formation of capillaries</a:t>
            </a:r>
          </a:p>
        </p:txBody>
      </p:sp>
    </p:spTree>
    <p:extLst>
      <p:ext uri="{BB962C8B-B14F-4D97-AF65-F5344CB8AC3E}">
        <p14:creationId xmlns:p14="http://schemas.microsoft.com/office/powerpoint/2010/main" val="36617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figure_13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11" y="1258054"/>
            <a:ext cx="7514977" cy="3424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10124" y="4780435"/>
            <a:ext cx="107358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In certain tumors, normal,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nonneoplastic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cells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may constitute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great majority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living cells. An extreme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form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this is illustrated here by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Hodgkin’s disease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a lymphoma in which as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many as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99% of the cells are recruited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normal lymphocytes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which surround a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rare neoplastic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Reed–Sternberg cell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arrow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(B) At the other end of the spectrum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are tumors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such as the benign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hemangioma (</a:t>
            </a:r>
            <a:r>
              <a:rPr lang="zh-CN" altLang="en-US" dirty="0"/>
              <a:t>血管瘤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) shown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here, in which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neoplastic endothelial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cells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green nuclei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form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great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bulk of the tumor mass, which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is demarcated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by basement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membranes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blue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and occasional capillaries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red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47505" y="206237"/>
            <a:ext cx="86191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13.2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Extreme variations in the ratio of neoplastic cells to stroma </a:t>
            </a:r>
          </a:p>
        </p:txBody>
      </p:sp>
    </p:spTree>
    <p:extLst>
      <p:ext uri="{BB962C8B-B14F-4D97-AF65-F5344CB8AC3E}">
        <p14:creationId xmlns:p14="http://schemas.microsoft.com/office/powerpoint/2010/main" val="1315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 descr="figure_13_3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5" y="2292043"/>
            <a:ext cx="5638962" cy="398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46527" y="2575371"/>
            <a:ext cx="54494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A) This immunofluorescence micrograph shows that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pericytes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and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smooth muscle cells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both red orange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coat the outside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the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tubes of endothelial cells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green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), forming normally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structured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venules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and arterioles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left panel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Pericytes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and smooth muscle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cells often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cover these vessels so completely that it is difficult to see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underlying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endothelial cells. </a:t>
            </a:r>
            <a:r>
              <a:rPr lang="en-US" altLang="zh-CN" dirty="0">
                <a:latin typeface="FrutigerLTStd-Light"/>
              </a:rPr>
              <a:t>In contrast, in capillaries (</a:t>
            </a:r>
            <a:r>
              <a:rPr lang="en-US" altLang="zh-CN" i="1" dirty="0">
                <a:latin typeface="FrutigerLTStd-LightItalic"/>
              </a:rPr>
              <a:t>right panel</a:t>
            </a:r>
            <a:r>
              <a:rPr lang="en-US" altLang="zh-CN" dirty="0" smtClean="0">
                <a:latin typeface="FrutigerLTStd-Light"/>
              </a:rPr>
              <a:t>), the </a:t>
            </a:r>
            <a:r>
              <a:rPr lang="en-US" altLang="zh-CN" dirty="0" err="1">
                <a:latin typeface="FrutigerLTStd-Light"/>
              </a:rPr>
              <a:t>pericytes</a:t>
            </a:r>
            <a:r>
              <a:rPr lang="en-US" altLang="zh-CN" dirty="0">
                <a:latin typeface="FrutigerLTStd-Light"/>
              </a:rPr>
              <a:t> are more sparsely disposed, but are </a:t>
            </a:r>
            <a:r>
              <a:rPr lang="en-US" altLang="zh-CN" dirty="0" smtClean="0">
                <a:latin typeface="FrutigerLTStd-Light"/>
              </a:rPr>
              <a:t>nonetheless tightly </a:t>
            </a:r>
            <a:r>
              <a:rPr lang="en-US" altLang="zh-CN" dirty="0">
                <a:latin typeface="FrutigerLTStd-Light"/>
              </a:rPr>
              <a:t>attached to the endothelial cells.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144040" y="333139"/>
            <a:ext cx="8004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13.32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FrutigerLTStd-Bold"/>
              </a:rPr>
              <a:t>Pericytes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(</a:t>
            </a:r>
            <a:r>
              <a:rPr lang="zh-CN" altLang="en-US" sz="2800" dirty="0"/>
              <a:t>壁细胞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)in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normal and tumor-associated vessels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7565" y="1811363"/>
            <a:ext cx="6219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/>
              <a:t>Venules</a:t>
            </a:r>
            <a:r>
              <a:rPr lang="en-US" altLang="zh-CN" sz="2800" dirty="0" smtClean="0"/>
              <a:t>(</a:t>
            </a:r>
            <a:r>
              <a:rPr lang="zh-CN" altLang="en-US" sz="2800" dirty="0"/>
              <a:t>小静脉</a:t>
            </a:r>
            <a:r>
              <a:rPr lang="en-US" altLang="zh-CN" sz="2800" dirty="0" smtClean="0"/>
              <a:t>)    capillaries(</a:t>
            </a:r>
            <a:r>
              <a:rPr lang="zh-CN" altLang="en-US" sz="2800" dirty="0"/>
              <a:t>毛细血管</a:t>
            </a:r>
            <a:r>
              <a:rPr lang="en-US" altLang="zh-CN" sz="2800" dirty="0" smtClean="0"/>
              <a:t>)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05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2" descr="figure_13_32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1" y="1631772"/>
            <a:ext cx="3108261" cy="4271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07857" y="1631772"/>
            <a:ext cx="65887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(B) This micrograph </a:t>
            </a:r>
            <a:r>
              <a:rPr lang="en-US" altLang="zh-CN" dirty="0" smtClean="0">
                <a:latin typeface="FrutigerLTStd-Light"/>
              </a:rPr>
              <a:t>reveals the </a:t>
            </a:r>
            <a:r>
              <a:rPr lang="en-US" altLang="zh-CN" dirty="0">
                <a:latin typeface="FrutigerLTStd-Light"/>
              </a:rPr>
              <a:t>structure of a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tumor-associated </a:t>
            </a:r>
            <a:r>
              <a:rPr lang="en-US" altLang="zh-CN" dirty="0" err="1" smtClean="0">
                <a:solidFill>
                  <a:srgbClr val="FF0000"/>
                </a:solidFill>
                <a:latin typeface="FrutigerLTStd-Light"/>
              </a:rPr>
              <a:t>microvessel</a:t>
            </a:r>
            <a:r>
              <a:rPr lang="en-US" altLang="zh-CN" dirty="0" smtClean="0">
                <a:latin typeface="FrutigerLTStd-Light"/>
              </a:rPr>
              <a:t>. The </a:t>
            </a:r>
            <a:r>
              <a:rPr lang="en-US" altLang="zh-CN" dirty="0">
                <a:latin typeface="FrutigerLTStd-Light"/>
              </a:rPr>
              <a:t>endothelial cells forming the lumen of this vessel (</a:t>
            </a:r>
            <a:r>
              <a:rPr lang="en-US" altLang="zh-CN" i="1" dirty="0">
                <a:latin typeface="FrutigerLTStd-LightItalic"/>
              </a:rPr>
              <a:t>green</a:t>
            </a:r>
            <a:r>
              <a:rPr lang="en-US" altLang="zh-CN" dirty="0">
                <a:latin typeface="FrutigerLTStd-Light"/>
              </a:rPr>
              <a:t>) </a:t>
            </a:r>
            <a:r>
              <a:rPr lang="en-US" altLang="zh-CN" dirty="0" smtClean="0">
                <a:latin typeface="FrutigerLTStd-Light"/>
              </a:rPr>
              <a:t>are only </a:t>
            </a:r>
            <a:r>
              <a:rPr lang="en-US" altLang="zh-CN" dirty="0">
                <a:latin typeface="FrutigerLTStd-Light"/>
              </a:rPr>
              <a:t>partially overlain by </a:t>
            </a:r>
            <a:r>
              <a:rPr lang="en-US" altLang="zh-CN" dirty="0" err="1">
                <a:latin typeface="FrutigerLTStd-Light"/>
              </a:rPr>
              <a:t>pericytes</a:t>
            </a:r>
            <a:r>
              <a:rPr lang="en-US" altLang="zh-CN" dirty="0">
                <a:latin typeface="FrutigerLTStd-Light"/>
              </a:rPr>
              <a:t> and smooth muscle cells (</a:t>
            </a:r>
            <a:r>
              <a:rPr lang="en-US" altLang="zh-CN" i="1" dirty="0" smtClean="0">
                <a:latin typeface="FrutigerLTStd-LightItalic"/>
              </a:rPr>
              <a:t>red orange</a:t>
            </a:r>
            <a:r>
              <a:rPr lang="en-US" altLang="zh-CN" dirty="0">
                <a:latin typeface="FrutigerLTStd-Light"/>
              </a:rPr>
              <a:t>). The loose attachment of </a:t>
            </a:r>
            <a:r>
              <a:rPr lang="en-US" altLang="zh-CN" dirty="0" err="1">
                <a:latin typeface="FrutigerLTStd-Light"/>
              </a:rPr>
              <a:t>pericytes</a:t>
            </a:r>
            <a:r>
              <a:rPr lang="en-US" altLang="zh-CN" dirty="0">
                <a:latin typeface="FrutigerLTStd-Light"/>
              </a:rPr>
              <a:t> to the capillaries can </a:t>
            </a:r>
            <a:r>
              <a:rPr lang="en-US" altLang="zh-CN" dirty="0" smtClean="0">
                <a:latin typeface="FrutigerLTStd-Light"/>
              </a:rPr>
              <a:t>be contrasted </a:t>
            </a:r>
            <a:r>
              <a:rPr lang="en-US" altLang="zh-CN" dirty="0">
                <a:latin typeface="FrutigerLTStd-Light"/>
              </a:rPr>
              <a:t>to their tight attachment seen in Figure 13.7A </a:t>
            </a:r>
            <a:r>
              <a:rPr lang="en-US" altLang="zh-CN" dirty="0" smtClean="0">
                <a:latin typeface="FrutigerLTStd-Light"/>
              </a:rPr>
              <a:t>and B </a:t>
            </a:r>
            <a:r>
              <a:rPr lang="en-US" altLang="zh-CN" dirty="0">
                <a:latin typeface="FrutigerLTStd-Light"/>
              </a:rPr>
              <a:t>and panel A of this figure.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144040" y="241699"/>
            <a:ext cx="8004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13.32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Pericytes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in normal and tumor-associated vessels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17585" y="4355095"/>
            <a:ext cx="577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Normal </a:t>
            </a:r>
            <a:r>
              <a:rPr lang="en-US" altLang="zh-CN" sz="2400" dirty="0" err="1" smtClean="0"/>
              <a:t>microvessel</a:t>
            </a:r>
            <a:r>
              <a:rPr lang="en-US" altLang="zh-CN" sz="2400" dirty="0" smtClean="0"/>
              <a:t>   </a:t>
            </a:r>
            <a:r>
              <a:rPr lang="en-US" altLang="zh-CN" sz="2400" i="1" dirty="0" smtClean="0"/>
              <a:t>vs</a:t>
            </a:r>
            <a:r>
              <a:rPr lang="en-US" altLang="zh-CN" sz="2400" dirty="0" smtClean="0"/>
              <a:t>  Tumor </a:t>
            </a:r>
            <a:r>
              <a:rPr lang="en-US" altLang="zh-CN" sz="2400" dirty="0" err="1" smtClean="0"/>
              <a:t>microvessel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928638" y="4966711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leaky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822237" y="4966711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Non-leaky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8654318" y="5485994"/>
            <a:ext cx="1630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Less </a:t>
            </a:r>
            <a:r>
              <a:rPr lang="en-US" altLang="zh-CN" sz="2000" dirty="0" err="1" smtClean="0"/>
              <a:t>pericytes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654318" y="6036055"/>
            <a:ext cx="1491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disorganized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591444" y="5485994"/>
            <a:ext cx="197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Enough </a:t>
            </a:r>
            <a:r>
              <a:rPr lang="en-US" altLang="zh-CN" sz="2000" dirty="0" err="1" smtClean="0"/>
              <a:t>pericytes</a:t>
            </a:r>
            <a:endParaRPr lang="zh-CN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720228" y="6036055"/>
            <a:ext cx="171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Well organized</a:t>
            </a:r>
            <a:endParaRPr lang="zh-CN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207857" y="389539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总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结肿瘤血管特点：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16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 descr="figure_13_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6" y="1557034"/>
            <a:ext cx="4093110" cy="482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9617" y="1716723"/>
            <a:ext cx="72427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A) Intra-vital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multiphoton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microscopy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allows the imaging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living tissues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at multiple depths, in this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case, the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microvasculature of an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implanted human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glioblastoma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multiforme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growing as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xenograft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in the mouse brain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upper left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 Note the absence of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well organized hierarchy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major and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minor vessels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that is apparent in normal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brain tissue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(B) Two-photon microscopy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has generated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this higher-resolution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image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detailed organization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normal vs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neoplastic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microvessels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Note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differing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overall organization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microvascular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beds in the normal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vs. tumor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tissue as well as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increased diameters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tumor-associated capillaries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001751" y="334575"/>
            <a:ext cx="89792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13.33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chaotic organization of tumor-associated vasculature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0056" y="5495544"/>
            <a:ext cx="3656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Normal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vasculature: well-organized;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Tumor vasculature: chaotic (</a:t>
            </a:r>
            <a:r>
              <a:rPr lang="zh-CN" altLang="en-US" dirty="0"/>
              <a:t>混沌的</a:t>
            </a:r>
            <a:r>
              <a:rPr lang="en-US" altLang="zh-CN" dirty="0" smtClean="0"/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74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 descr="figure_13_34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2327656"/>
            <a:ext cx="3334140" cy="250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figure_13_34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67" y="2327656"/>
            <a:ext cx="4928578" cy="250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2777" y="170230"/>
            <a:ext cx="89274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13.34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Gaps in the tumor microvasculature and resulting leakage </a:t>
            </a:r>
            <a:endParaRPr lang="zh-CN" alt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283505" y="5735171"/>
            <a:ext cx="3766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Scanning electron micrograph</a:t>
            </a:r>
            <a:endParaRPr lang="zh-CN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2089499" y="1844378"/>
            <a:ext cx="6533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00"/>
                </a:solidFill>
                <a:latin typeface="FrutigerLTStd-Light"/>
              </a:rPr>
              <a:t>Normal </a:t>
            </a:r>
            <a:r>
              <a:rPr lang="en-US" altLang="zh-CN" b="1" dirty="0">
                <a:solidFill>
                  <a:srgbClr val="000000"/>
                </a:solidFill>
                <a:latin typeface="FrutigerLTStd-Light"/>
              </a:rPr>
              <a:t>microvasculature      Tumor microvasculature            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821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 descr="figure_13_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10" y="1524923"/>
            <a:ext cx="853122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40864" y="286206"/>
            <a:ext cx="78911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13.36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Rip-Tag model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of islet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cell tumor progression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684116" y="5042336"/>
            <a:ext cx="1084173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UtopiaStd-Regular"/>
              </a:rPr>
              <a:t>the Rip-Tag transgenic </a:t>
            </a:r>
            <a:r>
              <a:rPr lang="en-US" altLang="zh-CN" dirty="0" smtClean="0">
                <a:latin typeface="UtopiaStd-Regular"/>
              </a:rPr>
              <a:t>mouse. It </a:t>
            </a:r>
            <a:r>
              <a:rPr lang="en-US" altLang="zh-CN" dirty="0">
                <a:latin typeface="UtopiaStd-Regular"/>
              </a:rPr>
              <a:t>carries a transgene in its germ line, in which the expression of the SV40 large T </a:t>
            </a:r>
            <a:r>
              <a:rPr lang="en-US" altLang="zh-CN" dirty="0" smtClean="0">
                <a:latin typeface="UtopiaStd-Regular"/>
              </a:rPr>
              <a:t>antigen (see </a:t>
            </a:r>
            <a:r>
              <a:rPr lang="en-US" altLang="zh-CN" dirty="0">
                <a:latin typeface="UtopiaStd-Regular"/>
              </a:rPr>
              <a:t>Sections 8.5 and 9.1) and small T antigen (see Sidebar 11.5) is driven by </a:t>
            </a:r>
            <a:r>
              <a:rPr lang="en-US" altLang="zh-CN" dirty="0" smtClean="0">
                <a:latin typeface="UtopiaStd-Regular"/>
              </a:rPr>
              <a:t>the promoter </a:t>
            </a:r>
            <a:r>
              <a:rPr lang="en-US" altLang="zh-CN" dirty="0">
                <a:latin typeface="UtopiaStd-Regular"/>
              </a:rPr>
              <a:t>of the insulin gene. This promoter ensures expression of these viral </a:t>
            </a:r>
            <a:r>
              <a:rPr lang="en-US" altLang="zh-CN" dirty="0" err="1" smtClean="0">
                <a:latin typeface="UtopiaStd-Regular"/>
              </a:rPr>
              <a:t>oncoproteins</a:t>
            </a:r>
            <a:r>
              <a:rPr lang="en-US" altLang="zh-CN" dirty="0" smtClean="0">
                <a:latin typeface="UtopiaStd-Regular"/>
              </a:rPr>
              <a:t> in </a:t>
            </a:r>
            <a:r>
              <a:rPr lang="en-US" altLang="zh-CN" dirty="0">
                <a:latin typeface="UtopiaStd-Regular"/>
              </a:rPr>
              <a:t>the </a:t>
            </a:r>
            <a:r>
              <a:rPr lang="en-US" altLang="zh-CN" sz="2000" dirty="0">
                <a:latin typeface="TimesNewRomanPSMT"/>
              </a:rPr>
              <a:t>β </a:t>
            </a:r>
            <a:r>
              <a:rPr lang="en-US" altLang="zh-CN" dirty="0">
                <a:latin typeface="UtopiaStd-Regular"/>
              </a:rPr>
              <a:t>cells that form the islets of Langerhans in the pancreas (in </a:t>
            </a:r>
            <a:r>
              <a:rPr lang="en-US" altLang="zh-CN" dirty="0" smtClean="0">
                <a:latin typeface="UtopiaStd-Regular"/>
              </a:rPr>
              <a:t>which insulin </a:t>
            </a:r>
            <a:r>
              <a:rPr lang="en-US" altLang="zh-CN" dirty="0">
                <a:latin typeface="UtopiaStd-Regular"/>
              </a:rPr>
              <a:t>is normally produced</a:t>
            </a:r>
            <a:r>
              <a:rPr lang="en-US" altLang="zh-CN" dirty="0" smtClean="0">
                <a:latin typeface="UtopiaStd-Regular"/>
              </a:rPr>
              <a:t>).</a:t>
            </a:r>
            <a:endParaRPr lang="en-US" altLang="zh-CN" dirty="0">
              <a:latin typeface="UtopiaStd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9654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6008" y="2391692"/>
            <a:ext cx="1017422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UtopiaStd-Regular"/>
              </a:rPr>
              <a:t>At some point in time, however, small clusters of these pre-neoplastic islet cells </a:t>
            </a:r>
            <a:r>
              <a:rPr lang="en-US" altLang="zh-CN" sz="2000" dirty="0" smtClean="0">
                <a:latin typeface="UtopiaStd-Regular"/>
              </a:rPr>
              <a:t>suddenly acquire </a:t>
            </a:r>
            <a:r>
              <a:rPr lang="en-US" altLang="zh-CN" sz="2000" dirty="0">
                <a:latin typeface="UtopiaStd-Regular"/>
              </a:rPr>
              <a:t>the ability to provoke </a:t>
            </a:r>
            <a:r>
              <a:rPr lang="en-US" altLang="zh-CN" sz="2000" dirty="0" err="1">
                <a:latin typeface="UtopiaStd-Regular"/>
              </a:rPr>
              <a:t>neoangiogenesis</a:t>
            </a:r>
            <a:r>
              <a:rPr lang="en-US" altLang="zh-CN" sz="2000" dirty="0">
                <a:latin typeface="UtopiaStd-Regular"/>
              </a:rPr>
              <a:t> (see Figure 13.36). Once </a:t>
            </a:r>
            <a:r>
              <a:rPr lang="en-US" altLang="zh-CN" sz="2000" dirty="0" smtClean="0">
                <a:latin typeface="UtopiaStd-Regular"/>
              </a:rPr>
              <a:t>these cells </a:t>
            </a:r>
            <a:r>
              <a:rPr lang="en-US" altLang="zh-CN" sz="2000" dirty="0">
                <a:latin typeface="UtopiaStd-Regular"/>
              </a:rPr>
              <a:t>learn how to induce capillaries to form nearby, they and their descendants seem </a:t>
            </a:r>
            <a:r>
              <a:rPr lang="en-US" altLang="zh-CN" sz="2000" dirty="0" smtClean="0">
                <a:latin typeface="UtopiaStd-Regular"/>
              </a:rPr>
              <a:t>to be </a:t>
            </a:r>
            <a:r>
              <a:rPr lang="en-US" altLang="zh-CN" sz="2000" dirty="0">
                <a:latin typeface="UtopiaStd-Regular"/>
              </a:rPr>
              <a:t>liberated from the major constraint that has been holding back their multiplication. </a:t>
            </a:r>
            <a:r>
              <a:rPr lang="en-US" altLang="zh-CN" sz="2000" dirty="0">
                <a:solidFill>
                  <a:srgbClr val="FF0000"/>
                </a:solidFill>
                <a:latin typeface="UtopiaStd-Regular"/>
              </a:rPr>
              <a:t>This sudden, dramatic change in the behavior of the small tumor masses has </a:t>
            </a:r>
            <a:r>
              <a:rPr lang="en-US" altLang="zh-CN" sz="2000" dirty="0" smtClean="0">
                <a:solidFill>
                  <a:srgbClr val="FF0000"/>
                </a:solidFill>
                <a:latin typeface="UtopiaStd-Regular"/>
              </a:rPr>
              <a:t>been termed </a:t>
            </a:r>
            <a:r>
              <a:rPr lang="en-US" altLang="zh-CN" sz="2000" dirty="0">
                <a:solidFill>
                  <a:srgbClr val="FF0000"/>
                </a:solidFill>
                <a:latin typeface="UtopiaStd-Regular"/>
              </a:rPr>
              <a:t>the “</a:t>
            </a:r>
            <a:r>
              <a:rPr lang="en-US" altLang="zh-CN" sz="2000" b="1" dirty="0" err="1">
                <a:solidFill>
                  <a:srgbClr val="FF0000"/>
                </a:solidFill>
                <a:latin typeface="UtopiaStd-Bold"/>
              </a:rPr>
              <a:t>angiogenic</a:t>
            </a:r>
            <a:r>
              <a:rPr lang="en-US" altLang="zh-CN" sz="2000" b="1" dirty="0">
                <a:solidFill>
                  <a:srgbClr val="FF0000"/>
                </a:solidFill>
                <a:latin typeface="UtopiaStd-Bold"/>
              </a:rPr>
              <a:t> switch</a:t>
            </a:r>
            <a:r>
              <a:rPr lang="en-US" altLang="zh-CN" sz="2000" dirty="0">
                <a:solidFill>
                  <a:srgbClr val="FF0000"/>
                </a:solidFill>
                <a:latin typeface="UtopiaStd-Regular"/>
              </a:rPr>
              <a:t>.”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909580" y="857750"/>
            <a:ext cx="3640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err="1" smtClean="0"/>
              <a:t>Angiogenic</a:t>
            </a:r>
            <a:r>
              <a:rPr lang="en-US" altLang="zh-CN" sz="3600" b="1" dirty="0" smtClean="0"/>
              <a:t> </a:t>
            </a:r>
            <a:r>
              <a:rPr lang="en-US" altLang="zh-CN" sz="3600" b="1" dirty="0"/>
              <a:t>switch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807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figure_13_3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2" y="1901952"/>
            <a:ext cx="5812568" cy="461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41008" y="2499922"/>
            <a:ext cx="53736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(B) According to the scheme </a:t>
            </a:r>
            <a:r>
              <a:rPr lang="en-US" altLang="zh-CN" dirty="0" smtClean="0">
                <a:latin typeface="FrutigerLTStd-Light"/>
              </a:rPr>
              <a:t>presented here</a:t>
            </a:r>
            <a:r>
              <a:rPr lang="en-US" altLang="zh-CN" dirty="0">
                <a:latin typeface="FrutigerLTStd-Light"/>
              </a:rPr>
              <a:t>, a pre-</a:t>
            </a:r>
            <a:r>
              <a:rPr lang="en-US" altLang="zh-CN" dirty="0" err="1">
                <a:latin typeface="FrutigerLTStd-Light"/>
              </a:rPr>
              <a:t>angiogenic</a:t>
            </a:r>
            <a:r>
              <a:rPr lang="en-US" altLang="zh-CN" dirty="0">
                <a:latin typeface="FrutigerLTStd-Light"/>
              </a:rPr>
              <a:t>, hyperplastic </a:t>
            </a:r>
            <a:r>
              <a:rPr lang="en-US" altLang="zh-CN" dirty="0" smtClean="0">
                <a:latin typeface="FrutigerLTStd-Light"/>
              </a:rPr>
              <a:t>islet sends </a:t>
            </a:r>
            <a:r>
              <a:rPr lang="en-US" altLang="zh-CN" dirty="0">
                <a:latin typeface="FrutigerLTStd-Light"/>
              </a:rPr>
              <a:t>signals to the bone marrow </a:t>
            </a:r>
            <a:r>
              <a:rPr lang="en-US" altLang="zh-CN" dirty="0" smtClean="0">
                <a:latin typeface="FrutigerLTStd-Light"/>
              </a:rPr>
              <a:t>that lead to </a:t>
            </a:r>
            <a:r>
              <a:rPr lang="en-US" altLang="zh-CN" dirty="0">
                <a:latin typeface="FrutigerLTStd-Light"/>
              </a:rPr>
              <a:t>the recruitment of mast cells </a:t>
            </a:r>
            <a:r>
              <a:rPr lang="en-US" altLang="zh-CN" dirty="0" smtClean="0">
                <a:latin typeface="FrutigerLTStd-Light"/>
              </a:rPr>
              <a:t>and macrophages</a:t>
            </a:r>
            <a:r>
              <a:rPr lang="en-US" altLang="zh-CN" dirty="0">
                <a:latin typeface="FrutigerLTStd-Light"/>
              </a:rPr>
              <a:t>. Once in the vicinity of </a:t>
            </a:r>
            <a:r>
              <a:rPr lang="en-US" altLang="zh-CN" dirty="0" smtClean="0">
                <a:latin typeface="FrutigerLTStd-Light"/>
              </a:rPr>
              <a:t>the islet</a:t>
            </a:r>
            <a:r>
              <a:rPr lang="en-US" altLang="zh-CN" dirty="0">
                <a:latin typeface="FrutigerLTStd-Light"/>
              </a:rPr>
              <a:t>, these release </a:t>
            </a:r>
            <a:r>
              <a:rPr lang="en-US" altLang="zh-CN" dirty="0" err="1" smtClean="0">
                <a:latin typeface="FrutigerLTStd-Light"/>
              </a:rPr>
              <a:t>metalloproteinases</a:t>
            </a:r>
            <a:r>
              <a:rPr lang="zh-CN" altLang="en-US" dirty="0" smtClean="0">
                <a:latin typeface="FrutigerLTStd-Light"/>
              </a:rPr>
              <a:t> （</a:t>
            </a:r>
            <a:r>
              <a:rPr lang="zh-CN" altLang="en-US" dirty="0"/>
              <a:t>金属蛋白酶</a:t>
            </a:r>
            <a:r>
              <a:rPr lang="zh-CN" altLang="en-US" dirty="0" smtClean="0">
                <a:latin typeface="FrutigerLTStd-Light"/>
              </a:rPr>
              <a:t>）</a:t>
            </a:r>
            <a:r>
              <a:rPr lang="en-US" altLang="zh-CN" dirty="0" smtClean="0">
                <a:latin typeface="FrutigerLTStd-Light"/>
              </a:rPr>
              <a:t>, notably </a:t>
            </a:r>
            <a:r>
              <a:rPr lang="en-US" altLang="zh-CN" dirty="0">
                <a:latin typeface="FrutigerLTStd-Light"/>
              </a:rPr>
              <a:t>MMP-9. MMP-9 then </a:t>
            </a:r>
            <a:r>
              <a:rPr lang="en-US" altLang="zh-CN" dirty="0" smtClean="0">
                <a:latin typeface="FrutigerLTStd-Light"/>
              </a:rPr>
              <a:t>cleaves extracellular </a:t>
            </a:r>
            <a:r>
              <a:rPr lang="en-US" altLang="zh-CN" dirty="0">
                <a:latin typeface="FrutigerLTStd-Light"/>
              </a:rPr>
              <a:t>matrix (ECM) </a:t>
            </a:r>
            <a:r>
              <a:rPr lang="en-US" altLang="zh-CN" dirty="0" smtClean="0">
                <a:latin typeface="FrutigerLTStd-Light"/>
              </a:rPr>
              <a:t>components, liberating </a:t>
            </a:r>
            <a:r>
              <a:rPr lang="en-US" altLang="zh-CN" dirty="0">
                <a:latin typeface="FrutigerLTStd-Light"/>
              </a:rPr>
              <a:t>vascular endothelial </a:t>
            </a:r>
            <a:r>
              <a:rPr lang="en-US" altLang="zh-CN" dirty="0" smtClean="0">
                <a:latin typeface="FrutigerLTStd-Light"/>
              </a:rPr>
              <a:t>growth factor </a:t>
            </a:r>
            <a:r>
              <a:rPr lang="en-US" altLang="zh-CN" dirty="0">
                <a:latin typeface="FrutigerLTStd-Light"/>
              </a:rPr>
              <a:t>(VEGF) from its sequestered </a:t>
            </a:r>
            <a:r>
              <a:rPr lang="en-US" altLang="zh-CN" dirty="0" smtClean="0">
                <a:latin typeface="FrutigerLTStd-Light"/>
              </a:rPr>
              <a:t>state. VEGF </a:t>
            </a:r>
            <a:r>
              <a:rPr lang="en-US" altLang="zh-CN" dirty="0">
                <a:latin typeface="FrutigerLTStd-Light"/>
              </a:rPr>
              <a:t>proceeds to induce </a:t>
            </a:r>
            <a:r>
              <a:rPr lang="en-US" altLang="zh-CN" dirty="0" smtClean="0">
                <a:latin typeface="FrutigerLTStd-Light"/>
              </a:rPr>
              <a:t>angiogenesis around </a:t>
            </a:r>
            <a:r>
              <a:rPr lang="en-US" altLang="zh-CN" dirty="0">
                <a:latin typeface="FrutigerLTStd-Light"/>
              </a:rPr>
              <a:t>the islet, thereby tripping </a:t>
            </a:r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 err="1" smtClean="0">
                <a:latin typeface="FrutigerLTStd-Light"/>
              </a:rPr>
              <a:t>angiogenic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switch.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517904" y="260648"/>
            <a:ext cx="93817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13.37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angiogenic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switch and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recruitment of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inflammatory cells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032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0" name="Picture 2" descr="table_13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1" y="368301"/>
            <a:ext cx="674052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1956816" y="1152144"/>
            <a:ext cx="667512" cy="16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ight Arrow 3"/>
          <p:cNvSpPr/>
          <p:nvPr/>
        </p:nvSpPr>
        <p:spPr>
          <a:xfrm>
            <a:off x="1956816" y="1661160"/>
            <a:ext cx="667512" cy="16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ight Arrow 4"/>
          <p:cNvSpPr/>
          <p:nvPr/>
        </p:nvSpPr>
        <p:spPr>
          <a:xfrm>
            <a:off x="1956816" y="2179320"/>
            <a:ext cx="667512" cy="16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31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2936" y="3634847"/>
            <a:ext cx="9369552" cy="131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13.9 Angiogenesis is normally suppressed by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physiologic inhibitors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575816" y="1431143"/>
            <a:ext cx="9186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13.8 The </a:t>
            </a:r>
            <a:r>
              <a:rPr lang="en-US" altLang="zh-CN" sz="2800" dirty="0" err="1">
                <a:solidFill>
                  <a:srgbClr val="1271FF"/>
                </a:solidFill>
                <a:latin typeface="ACaslonPro-Regular"/>
              </a:rPr>
              <a:t>angiogenic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 switch initiates a highly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complex process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1559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14" name="Picture 2" descr="table_13_04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1" y="736600"/>
            <a:ext cx="6289675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2181861" y="4727448"/>
            <a:ext cx="777240" cy="16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0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0156" y="601028"/>
            <a:ext cx="6845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Function of stromal cells in tumor</a:t>
            </a:r>
            <a:endParaRPr lang="zh-CN" alt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44182" y="2340864"/>
            <a:ext cx="96725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1, </a:t>
            </a:r>
            <a:r>
              <a:rPr lang="en-US" altLang="zh-CN" sz="2000" dirty="0">
                <a:latin typeface="UtopiaStd-Regular"/>
              </a:rPr>
              <a:t>orchestrate an inflammatory response that involves the release of TNF-</a:t>
            </a:r>
            <a:r>
              <a:rPr lang="en-US" altLang="zh-CN" sz="2000" dirty="0">
                <a:latin typeface="TimesNewRomanPSMT"/>
              </a:rPr>
              <a:t>α </a:t>
            </a:r>
            <a:r>
              <a:rPr lang="en-US" altLang="zh-CN" sz="2000" dirty="0">
                <a:latin typeface="UtopiaStd-Regular"/>
              </a:rPr>
              <a:t>and prostaglandins, which proceed to stimulate the </a:t>
            </a:r>
            <a:r>
              <a:rPr lang="en-US" altLang="zh-CN" sz="2000" dirty="0" smtClean="0">
                <a:latin typeface="UtopiaStd-Regular"/>
              </a:rPr>
              <a:t>proliferation and survival </a:t>
            </a:r>
            <a:r>
              <a:rPr lang="en-US" altLang="zh-CN" sz="2000" dirty="0">
                <a:latin typeface="UtopiaStd-Regular"/>
              </a:rPr>
              <a:t>of </a:t>
            </a:r>
            <a:r>
              <a:rPr lang="en-US" altLang="zh-CN" sz="2000" dirty="0" smtClean="0">
                <a:latin typeface="UtopiaStd-Regular"/>
              </a:rPr>
              <a:t>cancer cells; </a:t>
            </a:r>
          </a:p>
          <a:p>
            <a:endParaRPr lang="en-US" altLang="zh-CN" sz="2000" dirty="0">
              <a:latin typeface="UtopiaStd-Regular"/>
            </a:endParaRPr>
          </a:p>
          <a:p>
            <a:r>
              <a:rPr lang="en-US" altLang="zh-CN" sz="2000" dirty="0" smtClean="0">
                <a:latin typeface="UtopiaStd-Regular"/>
              </a:rPr>
              <a:t>2, Metastasis; </a:t>
            </a:r>
          </a:p>
          <a:p>
            <a:endParaRPr lang="en-US" altLang="zh-CN" sz="2000" dirty="0">
              <a:latin typeface="UtopiaStd-Regular"/>
            </a:endParaRPr>
          </a:p>
          <a:p>
            <a:r>
              <a:rPr lang="en-US" altLang="zh-CN" sz="2000" dirty="0" smtClean="0">
                <a:latin typeface="UtopiaStd-Regular"/>
              </a:rPr>
              <a:t>3, Angiogenesis;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022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 descr="figure_13_4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72" y="215392"/>
            <a:ext cx="3016250" cy="63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26180" y="1955289"/>
            <a:ext cx="80711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A) The stimulation of resting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endothelial cells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with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angiogenic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agents, such as VEGF or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bFGF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creates activated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growing endothelial cells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left branch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), which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soon express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Fas death receptor on their surface.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Subsequent treatment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mature and recently formed endothelial cells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with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thrombospondin-1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(Tsp-1; </a:t>
            </a:r>
            <a:r>
              <a:rPr lang="en-US" altLang="zh-CN" i="1" dirty="0">
                <a:solidFill>
                  <a:srgbClr val="FF0000"/>
                </a:solidFill>
                <a:latin typeface="FrutigerLTStd-LightItalic"/>
              </a:rPr>
              <a:t>blue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) causes both groups of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cells to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secrete </a:t>
            </a:r>
            <a:r>
              <a:rPr lang="en-US" altLang="zh-CN" dirty="0" err="1">
                <a:solidFill>
                  <a:srgbClr val="FF0000"/>
                </a:solidFill>
                <a:latin typeface="FrutigerLTStd-Light"/>
              </a:rPr>
              <a:t>FasL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green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), the ligand of Fas. However,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because only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activated endothelial cell displays the Fas receptor, it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is preferentially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induced to enter into apoptosis by Tsp-1, while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FasL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secreted by the mature, resting endothelial cell cannot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be induced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to enter apoptosis because it cannot bind and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respond to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secreted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FasL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This seems to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explain why Tsp-1 can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block new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angiogenesis but has relatively minimal effects on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already constructed vasculature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whose endothelial cells are only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rarely involved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 active proliferation.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3883152" y="406888"/>
            <a:ext cx="77571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13.44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Thrombospondin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, endothelial cell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survival, and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tumorigenesis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004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 descr="figure_13_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57" y="1399419"/>
            <a:ext cx="5808471" cy="509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11096" y="353491"/>
            <a:ext cx="8133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13.45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Balancing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the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FrutigerLTStd-Bold"/>
              </a:rPr>
              <a:t>angiogenic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switch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055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8448" y="169271"/>
            <a:ext cx="9217152" cy="131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13.10 Anti-angiogenesis therapies can be employed to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treat cancer</a:t>
            </a:r>
            <a:endParaRPr lang="zh-CN" altLang="en-US" sz="2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207947"/>
              </p:ext>
            </p:extLst>
          </p:nvPr>
        </p:nvGraphicFramePr>
        <p:xfrm>
          <a:off x="5056632" y="1590844"/>
          <a:ext cx="6336792" cy="5091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r:id="rId3" imgW="8533080" imgH="6856920" progId="">
                  <p:embed/>
                </p:oleObj>
              </mc:Choice>
              <mc:Fallback>
                <p:oleObj r:id="rId3" imgW="8533080" imgH="6856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56632" y="1590844"/>
                        <a:ext cx="6336792" cy="5091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1221" y="2906006"/>
            <a:ext cx="352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Bevacizumab</a:t>
            </a:r>
            <a:r>
              <a:rPr lang="en-US" altLang="zh-CN" dirty="0" smtClean="0"/>
              <a:t> is a </a:t>
            </a:r>
            <a:r>
              <a:rPr lang="en-US" altLang="zh-CN" dirty="0" err="1" smtClean="0"/>
              <a:t>mAb</a:t>
            </a:r>
            <a:r>
              <a:rPr lang="en-US" altLang="zh-CN" dirty="0" smtClean="0"/>
              <a:t> against VEGF</a:t>
            </a:r>
            <a:endParaRPr lang="zh-CN" altLang="en-US" dirty="0"/>
          </a:p>
        </p:txBody>
      </p:sp>
      <p:sp>
        <p:nvSpPr>
          <p:cNvPr id="5" name="Right Arrow 4"/>
          <p:cNvSpPr/>
          <p:nvPr/>
        </p:nvSpPr>
        <p:spPr>
          <a:xfrm>
            <a:off x="4160520" y="3026664"/>
            <a:ext cx="896112" cy="128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4652772" y="5758934"/>
            <a:ext cx="509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EGFR</a:t>
            </a:r>
            <a:endParaRPr lang="zh-CN" alt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621079" y="5288246"/>
            <a:ext cx="15415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 proteasome </a:t>
            </a:r>
            <a:r>
              <a:rPr lang="en-US" altLang="zh-CN" sz="1200" dirty="0" smtClean="0"/>
              <a:t>inhibitor</a:t>
            </a:r>
            <a:endParaRPr lang="zh-CN" alt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4538541" y="2505944"/>
            <a:ext cx="518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CD20</a:t>
            </a:r>
            <a:endParaRPr lang="zh-CN" alt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4608576" y="3426160"/>
            <a:ext cx="509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EGFR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82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2" name="Picture 2" descr="table_13_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53" y="207447"/>
            <a:ext cx="3285743" cy="643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3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346" name="Picture 2" descr="tabl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5" y="538164"/>
            <a:ext cx="8108950" cy="5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38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370" name="Picture 2" descr="tabl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5" y="258764"/>
            <a:ext cx="8108950" cy="634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6" name="Picture 2" descr="figure_13_4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83" y="2498853"/>
            <a:ext cx="8513763" cy="293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64792" y="694944"/>
            <a:ext cx="8468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Anti-angiogenesis combined with anti-</a:t>
            </a:r>
            <a:r>
              <a:rPr lang="en-US" altLang="zh-CN" sz="2400" b="1" dirty="0" err="1" smtClean="0"/>
              <a:t>pericytes</a:t>
            </a:r>
            <a:r>
              <a:rPr lang="en-US" altLang="zh-CN" sz="2400" b="1" dirty="0" smtClean="0"/>
              <a:t> in cancer therapy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185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 descr="figure_13_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3" y="0"/>
            <a:ext cx="4143375" cy="63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26164" y="2424428"/>
            <a:ext cx="64966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responses of tumors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to radiotherapy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may often be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determined by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radiosensitivity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of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endothelial cells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that form their vasculature.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Mice were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bred to be either wild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type or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homozygous null for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gene encoding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pro-apoptotic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enzyme acid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sphingomyelinase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asmase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When mouse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fibrosarcoma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cells were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implanted in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mice, the tumors grew twice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as fast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 the </a:t>
            </a:r>
            <a:r>
              <a:rPr lang="en-US" altLang="zh-CN" i="1" dirty="0" err="1">
                <a:solidFill>
                  <a:srgbClr val="000000"/>
                </a:solidFill>
                <a:latin typeface="FrutigerLTStd-LightItalic"/>
              </a:rPr>
              <a:t>asmase</a:t>
            </a:r>
            <a:r>
              <a:rPr lang="en-US" altLang="zh-CN" sz="800" dirty="0">
                <a:solidFill>
                  <a:srgbClr val="000000"/>
                </a:solidFill>
                <a:latin typeface="FrutigerLTStd-Light"/>
              </a:rPr>
              <a:t>–/–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mice as in the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wildtype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mice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suggesting that a host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factor, such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as recruited endothelial cells,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was governing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rate of tumor growth.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5326507" y="33373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13.47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Survival of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wild-type and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asmase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-negative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tumor-bearing mice 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904868" y="5766864"/>
            <a:ext cx="666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Asmase</a:t>
            </a:r>
            <a:r>
              <a:rPr lang="en-US" altLang="zh-CN" dirty="0" smtClean="0"/>
              <a:t> is highly expressed in endothelial cells, is pro-apoptotic regulator for endothelial under stress, like radiation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5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6" name="Picture 2" descr="figure_13_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55" y="1942555"/>
            <a:ext cx="8946325" cy="294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65886" y="5418803"/>
            <a:ext cx="10273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depriving tumors of their microvasculature through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anti-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angiogenic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therapies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sectors of such tumors rapidly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develop hypoxia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The effects of this hypoxia may be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complex, sometimes leads to increased tumor aggressiveness.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690626" y="498530"/>
            <a:ext cx="10623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13.48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Undesired effects of inhibiting angiogenesis</a:t>
            </a:r>
          </a:p>
        </p:txBody>
      </p:sp>
    </p:spTree>
    <p:extLst>
      <p:ext uri="{BB962C8B-B14F-4D97-AF65-F5344CB8AC3E}">
        <p14:creationId xmlns:p14="http://schemas.microsoft.com/office/powerpoint/2010/main" val="386147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18" name="Picture 2" descr="figure_13_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09" y="1469385"/>
            <a:ext cx="7885927" cy="5115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30036" y="1981962"/>
            <a:ext cx="37851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described in this chapter,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cancer cells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are dependent on the nearby stromal microenvironment for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 variety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cell-physiologic supports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. Instead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focusing on the intracellular signaling defects within cancer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cells, this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new type of therapy is directed toward interrupting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heterotypic signaling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thereby depriving cancer cells of essential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stromal support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12482" y="253896"/>
            <a:ext cx="9443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13.49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Heterotypic interactions as targets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for therapeutic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intervention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472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figure_13_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98" y="263894"/>
            <a:ext cx="3284538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03736" y="2624734"/>
            <a:ext cx="76519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(A) Basal cell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carcinomas of the skin were excised from patients and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carcinoma cells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were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reimplanted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in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distant anatomical sites on the skin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the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back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same patients. 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B)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implanted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tissues were excised 1 to 5 weeks later. Those that had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been implanted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together with stroma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left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yielded robustly growing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carcinoma cells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while those that were implanted without concomitantly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implanted stroma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right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failed to grow and yielded only vacuolated cells and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cell debris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4143797" y="664070"/>
            <a:ext cx="72255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Autologous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transplantation (</a:t>
            </a:r>
            <a:r>
              <a:rPr lang="zh-CN" altLang="en-US" sz="2800" dirty="0"/>
              <a:t> 自体移植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)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of skin tumors </a:t>
            </a:r>
          </a:p>
        </p:txBody>
      </p:sp>
    </p:spTree>
    <p:extLst>
      <p:ext uri="{BB962C8B-B14F-4D97-AF65-F5344CB8AC3E}">
        <p14:creationId xmlns:p14="http://schemas.microsoft.com/office/powerpoint/2010/main" val="27684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1328" y="2267712"/>
            <a:ext cx="555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1, Describe the function of tumor associated stromal cells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81328" y="3154680"/>
            <a:ext cx="905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2, Why it is difficult to generate cancer cell lines from cancer tissues?  Why cancer cell line could not precisely represent original tumor?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28" y="8778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课后作业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1328" y="4318647"/>
            <a:ext cx="905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3, Describe the difference between tumor and normal vasculature.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46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figure_13_0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9" y="1398692"/>
            <a:ext cx="3351410" cy="5433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7072" y="208415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(A) This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transmission electron micrograph presents a cross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section of a capillary within the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of a tumor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formed by mouse Lewis lung carcinoma cells. The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endothelial cell and its nucleus have been colorized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green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while the </a:t>
            </a:r>
            <a:r>
              <a:rPr lang="en-US" altLang="zh-CN" dirty="0" err="1">
                <a:solidFill>
                  <a:srgbClr val="FF0000"/>
                </a:solidFill>
                <a:latin typeface="FrutigerLTStd-Light"/>
              </a:rPr>
              <a:t>pericyte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, which helps maintain capillary</a:t>
            </a:r>
            <a:r>
              <a:rPr lang="zh-CN" altLang="en-US" dirty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rigidity and intraluminal blood pressure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is colorized 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red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5534" y="318254"/>
            <a:ext cx="797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13.7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Microvessels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in normal tissues 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846320" y="5541264"/>
            <a:ext cx="512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Both endothelial cells and </a:t>
            </a:r>
            <a:r>
              <a:rPr lang="en-US" altLang="zh-CN" dirty="0" err="1" smtClean="0"/>
              <a:t>pericyte</a:t>
            </a:r>
            <a:r>
              <a:rPr lang="en-US" altLang="zh-CN" dirty="0" smtClean="0"/>
              <a:t> are stromal cells.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62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figure_13_0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7" y="1991650"/>
            <a:ext cx="6135623" cy="404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40296" y="2583053"/>
            <a:ext cx="47731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(B)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Immunofluorescent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microscopy of the capillaries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 a normal mouse trachea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（</a:t>
            </a:r>
            <a:r>
              <a:rPr lang="zh-CN" altLang="en-US" dirty="0"/>
              <a:t>气管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）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reveals (using an antibody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that recognizes the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endothelial cell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–specific CD31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antigen) a well-organized network of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microvessels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At the level of scanning electron microscopy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right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),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 capillary is seen to resemble a smooth-walled tube</a:t>
            </a:r>
            <a:r>
              <a:rPr lang="zh-CN" altLang="en-US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with </a:t>
            </a:r>
            <a:r>
              <a:rPr lang="en-US" altLang="zh-CN" dirty="0" err="1">
                <a:solidFill>
                  <a:srgbClr val="FF0000"/>
                </a:solidFill>
                <a:latin typeface="FrutigerLTStd-Light"/>
              </a:rPr>
              <a:t>pericytes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arrows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adhering to its outer surface.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9784" y="482846"/>
            <a:ext cx="797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13.7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Microvessels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in normal tissues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366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4863</Words>
  <Application>Microsoft Office PowerPoint</Application>
  <PresentationFormat>Widescreen</PresentationFormat>
  <Paragraphs>261</Paragraphs>
  <Slides>70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70</vt:i4>
      </vt:variant>
    </vt:vector>
  </HeadingPairs>
  <TitlesOfParts>
    <vt:vector size="86" baseType="lpstr">
      <vt:lpstr>ACaslonPro-Regular</vt:lpstr>
      <vt:lpstr>Arial Unicode MS</vt:lpstr>
      <vt:lpstr>FrutigerLTStd-Bold</vt:lpstr>
      <vt:lpstr>FrutigerLTStd-Light</vt:lpstr>
      <vt:lpstr>FrutigerLTStd-LightItalic</vt:lpstr>
      <vt:lpstr>TimesNewRomanPSMT</vt:lpstr>
      <vt:lpstr>UtopiaStd-Bold</vt:lpstr>
      <vt:lpstr>UtopiaStd-Italic</vt:lpstr>
      <vt:lpstr>UtopiaStd-Regular</vt:lpstr>
      <vt:lpstr>UtopiaStd-Semibold</vt:lpstr>
      <vt:lpstr>宋体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LXS</dc:creator>
  <cp:lastModifiedBy>Windows 用户</cp:lastModifiedBy>
  <cp:revision>237</cp:revision>
  <dcterms:created xsi:type="dcterms:W3CDTF">2016-07-10T08:36:57Z</dcterms:created>
  <dcterms:modified xsi:type="dcterms:W3CDTF">2023-12-14T11:42:41Z</dcterms:modified>
</cp:coreProperties>
</file>